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59" r:id="rId5"/>
    <p:sldMasterId id="2147484076" r:id="rId6"/>
    <p:sldMasterId id="2147484088" r:id="rId7"/>
  </p:sldMasterIdLst>
  <p:notesMasterIdLst>
    <p:notesMasterId r:id="rId75"/>
  </p:notesMasterIdLst>
  <p:sldIdLst>
    <p:sldId id="314"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522" r:id="rId21"/>
    <p:sldId id="256" r:id="rId22"/>
    <p:sldId id="257" r:id="rId23"/>
    <p:sldId id="290" r:id="rId24"/>
    <p:sldId id="258" r:id="rId25"/>
    <p:sldId id="259" r:id="rId26"/>
    <p:sldId id="260" r:id="rId27"/>
    <p:sldId id="263" r:id="rId28"/>
    <p:sldId id="265" r:id="rId29"/>
    <p:sldId id="338" r:id="rId30"/>
    <p:sldId id="306" r:id="rId31"/>
    <p:sldId id="371" r:id="rId32"/>
    <p:sldId id="360" r:id="rId33"/>
    <p:sldId id="362" r:id="rId34"/>
    <p:sldId id="361" r:id="rId35"/>
    <p:sldId id="372" r:id="rId36"/>
    <p:sldId id="316" r:id="rId37"/>
    <p:sldId id="266" r:id="rId38"/>
    <p:sldId id="268" r:id="rId39"/>
    <p:sldId id="264" r:id="rId40"/>
    <p:sldId id="267" r:id="rId41"/>
    <p:sldId id="275" r:id="rId42"/>
    <p:sldId id="308" r:id="rId43"/>
    <p:sldId id="289" r:id="rId44"/>
    <p:sldId id="273" r:id="rId45"/>
    <p:sldId id="311" r:id="rId46"/>
    <p:sldId id="303" r:id="rId47"/>
    <p:sldId id="304" r:id="rId48"/>
    <p:sldId id="305" r:id="rId49"/>
    <p:sldId id="278" r:id="rId50"/>
    <p:sldId id="335" r:id="rId51"/>
    <p:sldId id="310" r:id="rId52"/>
    <p:sldId id="269" r:id="rId53"/>
    <p:sldId id="272" r:id="rId54"/>
    <p:sldId id="521" r:id="rId55"/>
    <p:sldId id="270" r:id="rId56"/>
    <p:sldId id="276" r:id="rId57"/>
    <p:sldId id="277" r:id="rId58"/>
    <p:sldId id="274" r:id="rId59"/>
    <p:sldId id="288" r:id="rId60"/>
    <p:sldId id="291" r:id="rId61"/>
    <p:sldId id="292" r:id="rId62"/>
    <p:sldId id="293" r:id="rId63"/>
    <p:sldId id="313" r:id="rId64"/>
    <p:sldId id="295" r:id="rId65"/>
    <p:sldId id="296" r:id="rId66"/>
    <p:sldId id="297" r:id="rId67"/>
    <p:sldId id="298" r:id="rId68"/>
    <p:sldId id="299" r:id="rId69"/>
    <p:sldId id="300" r:id="rId70"/>
    <p:sldId id="301" r:id="rId71"/>
    <p:sldId id="302" r:id="rId72"/>
    <p:sldId id="4050" r:id="rId73"/>
    <p:sldId id="287"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CC"/>
    <a:srgbClr val="DDD02A"/>
    <a:srgbClr val="B2B2B2"/>
    <a:srgbClr val="003399"/>
    <a:srgbClr val="376D6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69"/>
    <p:restoredTop sz="88748" autoAdjust="0"/>
  </p:normalViewPr>
  <p:slideViewPr>
    <p:cSldViewPr>
      <p:cViewPr varScale="1">
        <p:scale>
          <a:sx n="115" d="100"/>
          <a:sy n="115" d="100"/>
        </p:scale>
        <p:origin x="219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24</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NC NT Criticism (</a:t>
            </a:r>
            <a:r>
              <a:rPr lang="en-US" sz="1200" b="0" dirty="0" err="1">
                <a:solidFill>
                  <a:srgbClr val="FFFFFF"/>
                </a:solidFill>
                <a:latin typeface="Arial" charset="0"/>
                <a:ea typeface="ＭＳ Ｐゴシック" charset="0"/>
              </a:rPr>
              <a:t>nc</a:t>
            </a:r>
            <a:r>
              <a:rPr lang="en-US" sz="1200" b="0" dirty="0">
                <a:solidFill>
                  <a:srgbClr val="FFFFFF"/>
                </a:solidFill>
                <a:latin typeface="Arial" charset="0"/>
                <a:ea typeface="ＭＳ Ｐゴシック" charset="0"/>
              </a:rPr>
              <a:t>)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960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913338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380668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49963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58502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59445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96863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42931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25419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032928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68776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516901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425212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380262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328255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47289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3777940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14393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367555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6940118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5953787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497877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2225272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50049011"/>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428054106"/>
      </p:ext>
    </p:extLst>
  </p:cSld>
  <p:clrMap bg1="dk2" tx1="lt1" bg2="dk1"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0.xml"/><Relationship Id="rId7"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5.png"/><Relationship Id="rId3" Type="http://schemas.openxmlformats.org/officeDocument/2006/relationships/image" Target="../media/image16.emf"/><Relationship Id="rId7" Type="http://schemas.openxmlformats.org/officeDocument/2006/relationships/image" Target="../media/image31.jpeg"/><Relationship Id="rId12"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2.jpeg"/><Relationship Id="rId1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43.jpeg"/><Relationship Id="rId5" Type="http://schemas.openxmlformats.org/officeDocument/2006/relationships/image" Target="../media/image40.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62.jpe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5.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77.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ar-JO" sz="3600" b="1" dirty="0">
                <a:latin typeface="Arial Narrow" charset="0"/>
                <a:ea typeface="ＭＳ Ｐゴシック" charset="0"/>
                <a:cs typeface="ＭＳ Ｐゴシック" charset="0"/>
              </a:rPr>
              <a:t>ما علاقة ذلك بك ؟</a:t>
            </a:r>
            <a:endParaRPr lang="en-US" sz="3600" b="1" dirty="0">
              <a:latin typeface="Arial Narrow" charset="0"/>
              <a:ea typeface="ＭＳ Ｐゴシック" charset="0"/>
              <a:cs typeface="ＭＳ Ｐゴシック" charset="0"/>
            </a:endParaRP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7D597AB-A461-0342-8EC0-609D080A6EEA}"/>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ar-JO" sz="3600" dirty="0">
                <a:latin typeface="Arial Narrow" charset="0"/>
                <a:ea typeface="ＭＳ Ｐゴシック" charset="0"/>
                <a:cs typeface="ＭＳ Ｐゴシック" charset="0"/>
              </a:rPr>
              <a:t>ما علاقة ذلك بك ؟</a:t>
            </a:r>
            <a:endParaRPr lang="en-US" sz="3600" dirty="0">
              <a:latin typeface="Arial Narrow" charset="0"/>
              <a:ea typeface="ＭＳ Ｐゴシック" charset="0"/>
              <a:cs typeface="ＭＳ Ｐゴシック" charset="0"/>
            </a:endParaRP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1644" y="1170296"/>
            <a:ext cx="3128963" cy="4114800"/>
          </a:xfrm>
        </p:spPr>
      </p:pic>
      <p:grpSp>
        <p:nvGrpSpPr>
          <p:cNvPr id="2" name="Group 1">
            <a:extLst>
              <a:ext uri="{FF2B5EF4-FFF2-40B4-BE49-F238E27FC236}">
                <a16:creationId xmlns:a16="http://schemas.microsoft.com/office/drawing/2014/main" id="{1CA546DF-E924-434D-9987-10AF8AAA155D}"/>
              </a:ext>
            </a:extLst>
          </p:cNvPr>
          <p:cNvGrpSpPr/>
          <p:nvPr/>
        </p:nvGrpSpPr>
        <p:grpSpPr>
          <a:xfrm>
            <a:off x="1907704" y="1981200"/>
            <a:ext cx="7239000" cy="4959350"/>
            <a:chOff x="1907704"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يعقوب </a:t>
              </a:r>
            </a:p>
            <a:p>
              <a:pPr algn="ctr" eaLnBrk="1" hangingPunct="1"/>
              <a:r>
                <a:rPr lang="ar-JO" sz="4000" b="1" dirty="0">
                  <a:latin typeface="Arial" charset="0"/>
                </a:rPr>
                <a:t>بن </a:t>
              </a:r>
            </a:p>
            <a:p>
              <a:pPr algn="ctr" eaLnBrk="1" hangingPunct="1"/>
              <a:r>
                <a:rPr lang="ar-JO" sz="4000" b="1" dirty="0">
                  <a:latin typeface="Arial" charset="0"/>
                </a:rPr>
                <a:t>يوسف </a:t>
              </a:r>
            </a:p>
            <a:p>
              <a:pPr algn="ctr" eaLnBrk="1" hangingPunct="1"/>
              <a:r>
                <a:rPr lang="ar-JO" sz="4000" b="1" dirty="0">
                  <a:latin typeface="Arial" charset="0"/>
                </a:rPr>
                <a:t>أخو </a:t>
              </a:r>
            </a:p>
            <a:p>
              <a:pPr algn="ctr" eaLnBrk="1" hangingPunct="1"/>
              <a:r>
                <a:rPr lang="ar-JO" sz="4000" b="1" dirty="0">
                  <a:latin typeface="Arial" charset="0"/>
                </a:rPr>
                <a:t>يسوع</a:t>
              </a:r>
              <a:endParaRPr lang="en-US" sz="4000" b="1" dirty="0">
                <a:latin typeface="Arial" charset="0"/>
              </a:endParaRPr>
            </a:p>
          </p:txBody>
        </p:sp>
        <p:sp>
          <p:nvSpPr>
            <p:cNvPr id="14" name="Text Box 20">
              <a:extLst>
                <a:ext uri="{FF2B5EF4-FFF2-40B4-BE49-F238E27FC236}">
                  <a16:creationId xmlns:a16="http://schemas.microsoft.com/office/drawing/2014/main" id="{C8F857F2-0743-214F-8333-6A8B02D0728C}"/>
                </a:ext>
              </a:extLst>
            </p:cNvPr>
            <p:cNvSpPr txBox="1">
              <a:spLocks noChangeArrowheads="1"/>
            </p:cNvSpPr>
            <p:nvPr/>
          </p:nvSpPr>
          <p:spPr bwMode="auto">
            <a:xfrm>
              <a:off x="6725358"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02) </a:t>
            </a:r>
            <a:endParaRPr lang="en-US" sz="3200" dirty="0">
              <a:latin typeface="Arial Narrow" charset="0"/>
              <a:ea typeface="ＭＳ Ｐゴシック" charset="0"/>
              <a:cs typeface="ＭＳ Ｐゴシック" charset="0"/>
            </a:endParaRP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694347"/>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89096" name="Text Box 22"/>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dirty="0">
              <a:latin typeface="Arial" panose="020B0604020202020204" pitchFamily="34" charset="0"/>
              <a:cs typeface="Arial" panose="020B0604020202020204" pitchFamily="34" charset="0"/>
            </a:endParaRPr>
          </a:p>
        </p:txBody>
      </p:sp>
      <p:sp>
        <p:nvSpPr>
          <p:cNvPr id="62483" name="Text Box 19"/>
          <p:cNvSpPr txBox="1">
            <a:spLocks noChangeArrowheads="1"/>
          </p:cNvSpPr>
          <p:nvPr/>
        </p:nvSpPr>
        <p:spPr bwMode="auto">
          <a:xfrm rot="-582935">
            <a:off x="-62536" y="1987512"/>
            <a:ext cx="7286286" cy="378565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ctr">
              <a:defRPr/>
            </a:pPr>
            <a:r>
              <a:rPr lang="ar-JO" sz="8000" b="1" dirty="0">
                <a:effectLst>
                  <a:glow rad="228600">
                    <a:schemeClr val="bg2">
                      <a:alpha val="90000"/>
                    </a:schemeClr>
                  </a:glow>
                </a:effectLst>
              </a:rPr>
              <a:t>اعتبرته سلطة الآثار الإسرائيلية مزوراً (حزيران 2003)</a:t>
            </a:r>
            <a:endParaRPr lang="en-US" sz="8000" b="1" dirty="0">
              <a:effectLst>
                <a:glow rad="228600">
                  <a:schemeClr val="bg2">
                    <a:alpha val="90000"/>
                  </a:schemeClr>
                </a:glow>
              </a:effectLst>
              <a:latin typeface="Stencil"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algn="ctr" eaLnBrk="1" hangingPunct="1">
              <a:defRPr/>
            </a:pPr>
            <a:r>
              <a:rPr lang="ar-JO" sz="4800" b="1" dirty="0">
                <a:ea typeface="+mj-ea"/>
                <a:cs typeface="+mj-cs"/>
              </a:rPr>
              <a:t>صندوق عظام قيافا</a:t>
            </a:r>
            <a:br>
              <a:rPr lang="en-US" sz="4800" b="1" dirty="0">
                <a:ea typeface="+mj-ea"/>
                <a:cs typeface="+mj-cs"/>
              </a:rPr>
            </a:br>
            <a:r>
              <a:rPr lang="en-US" sz="2400" b="1" dirty="0">
                <a:ea typeface="+mj-ea"/>
                <a:cs typeface="+mj-cs"/>
              </a:rPr>
              <a:t>(</a:t>
            </a:r>
            <a:r>
              <a:rPr lang="en-US" sz="2400" b="1" i="1" dirty="0">
                <a:ea typeface="+mj-ea"/>
                <a:cs typeface="+mj-cs"/>
              </a:rPr>
              <a:t>BAR</a:t>
            </a:r>
            <a:r>
              <a:rPr lang="en-US" sz="2400" b="1" dirty="0">
                <a:ea typeface="+mj-ea"/>
                <a:cs typeface="+mj-cs"/>
              </a:rPr>
              <a:t> </a:t>
            </a:r>
            <a:r>
              <a:rPr lang="ar-JO" sz="2400" b="1" dirty="0">
                <a:ea typeface="+mj-ea"/>
                <a:cs typeface="+mj-cs"/>
              </a:rPr>
              <a:t>أيلول/تشرين 1 1992</a:t>
            </a:r>
            <a:r>
              <a:rPr lang="en-US" sz="2400" b="1" dirty="0">
                <a:ea typeface="+mj-ea"/>
                <a:cs typeface="+mj-cs"/>
              </a:rPr>
              <a:t>)</a:t>
            </a:r>
          </a:p>
        </p:txBody>
      </p:sp>
      <p:sp>
        <p:nvSpPr>
          <p:cNvPr id="124931" name="Rectangle 3"/>
          <p:cNvSpPr>
            <a:spLocks noGrp="1" noChangeArrowheads="1"/>
          </p:cNvSpPr>
          <p:nvPr>
            <p:ph type="body" idx="1"/>
          </p:nvPr>
        </p:nvSpPr>
        <p:spPr>
          <a:xfrm>
            <a:off x="685800" y="3068960"/>
            <a:ext cx="2743200" cy="3255640"/>
          </a:xfrm>
        </p:spPr>
        <p:txBody>
          <a:bodyPr/>
          <a:lstStyle/>
          <a:p>
            <a:pPr algn="r" rtl="1" eaLnBrk="1" hangingPunct="1">
              <a:lnSpc>
                <a:spcPct val="90000"/>
              </a:lnSpc>
              <a:buNone/>
              <a:defRPr/>
            </a:pPr>
            <a:endParaRPr lang="en-US" b="1"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3"/>
              </a:buBlip>
              <a:defRPr/>
            </a:pPr>
            <a:r>
              <a:rPr lang="ar-JO" b="1" dirty="0">
                <a:effectLst>
                  <a:glow rad="101600">
                    <a:schemeClr val="bg2">
                      <a:alpha val="75000"/>
                    </a:schemeClr>
                  </a:glow>
                </a:effectLst>
                <a:ea typeface="+mn-ea"/>
                <a:cs typeface="+mn-cs"/>
              </a:rPr>
              <a:t>قبل هذا الإكتشاف لم يكن هناك أي دليل على وجوده خارج الكتاب المقدس</a:t>
            </a:r>
            <a:endParaRPr lang="en-US" b="1" dirty="0">
              <a:effectLst>
                <a:glow rad="101600">
                  <a:schemeClr val="bg2">
                    <a:alpha val="75000"/>
                  </a:schemeClr>
                </a:glow>
              </a:effectLst>
              <a:ea typeface="+mn-ea"/>
              <a:cs typeface="+mn-cs"/>
            </a:endParaRPr>
          </a:p>
        </p:txBody>
      </p:sp>
      <p:pic>
        <p:nvPicPr>
          <p:cNvPr id="124932" name="Picture 4" descr="Caiaphas Ossuary"/>
          <p:cNvPicPr>
            <a:picLocks noChangeAspect="1" noChangeArrowheads="1"/>
          </p:cNvPicPr>
          <p:nvPr/>
        </p:nvPicPr>
        <p:blipFill>
          <a:blip r:embed="rId4"/>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endParaRPr lang="en-US" dirty="0">
              <a:ea typeface="+mj-ea"/>
              <a:cs typeface="+mj-cs"/>
            </a:endParaRP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الكلمة نفسها</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الكلمة اليونانية : تعني كلمة قديمة</a:t>
            </a:r>
            <a:endParaRPr lang="ar-JO" altLang="ja-JP"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علم الآثار = كلمات قديمة</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بعض التعريفات :</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علم أو دراسة التاريخ من خلال </a:t>
            </a:r>
            <a:r>
              <a:rPr lang="ar-JO"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بقايا</a:t>
            </a: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 الثقافات البشرية المبكرة كما هي مكتشفة من خلال الحفريات النظامية (فنك و واجنال)</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SimSun" charset="0"/>
              </a:rPr>
              <a:t>الدرساة العلمية للبقايا المادية (مثل </a:t>
            </a:r>
            <a:r>
              <a:rPr lang="ar-JO" b="1" dirty="0">
                <a:solidFill>
                  <a:srgbClr val="FFFF00"/>
                </a:solidFill>
                <a:effectLst>
                  <a:outerShdw blurRad="50800" dist="101600" dir="2700000" algn="tl" rotWithShape="0">
                    <a:srgbClr val="000000">
                      <a:alpha val="80000"/>
                    </a:srgbClr>
                  </a:outerShdw>
                </a:effectLst>
                <a:latin typeface="Arial Narrow" charset="0"/>
                <a:ea typeface="SimSun" charset="0"/>
              </a:rPr>
              <a:t>الآثار الأحفورية و التحف و الآثار</a:t>
            </a:r>
            <a:r>
              <a:rPr lang="ar-JO" b="1" dirty="0">
                <a:effectLst>
                  <a:outerShdw blurRad="50800" dist="101600" dir="2700000" algn="tl" rotWithShape="0">
                    <a:srgbClr val="000000">
                      <a:alpha val="80000"/>
                    </a:srgbClr>
                  </a:outerShdw>
                </a:effectLst>
                <a:latin typeface="Arial Narrow" charset="0"/>
                <a:ea typeface="SimSun" charset="0"/>
              </a:rPr>
              <a:t>) لحياة و نشاطات البشر القدماء (ويبستر) </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r>
              <a:rPr lang="ar-JO" b="1" dirty="0">
                <a:ea typeface="+mj-ea"/>
                <a:cs typeface="+mj-cs"/>
              </a:rPr>
              <a:t>الكتابي</a:t>
            </a:r>
            <a:r>
              <a:rPr lang="ar-JO" dirty="0">
                <a:ea typeface="+mj-ea"/>
                <a:cs typeface="+mj-cs"/>
              </a:rPr>
              <a:t> ؟</a:t>
            </a:r>
            <a:endParaRPr lang="en-US" dirty="0">
              <a:ea typeface="+mj-ea"/>
              <a:cs typeface="+mj-cs"/>
            </a:endParaRP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algn="ctr" eaLnBrk="1" hangingPunct="1">
              <a:lnSpc>
                <a:spcPct val="80000"/>
              </a:lnSpc>
              <a:buNone/>
              <a:defRPr/>
            </a:pPr>
            <a:r>
              <a:rPr lang="ar-JO" sz="4000" dirty="0"/>
              <a:t>يختار علم الآثار الكتابي تلك البقايا المادية لفلسطين والدول المجاورة لها والتي تتعلق بالفترة والسرد الكتابيين . وتشمل هذه بقايا المباني والفنون والنقوش وكل قطعة أثرية تساعد على فهم تاريخ وحياة وعادات العبرانيين وأولئك الذين اتصلوا بهم و أثروا عليهم مثل المصريين والفينيقيين والسوريين والآشوريين والبابليين . . </a:t>
            </a:r>
          </a:p>
          <a:p>
            <a:pPr marL="609600" indent="-211138" algn="ctr" eaLnBrk="1" hangingPunct="1">
              <a:lnSpc>
                <a:spcPct val="80000"/>
              </a:lnSpc>
              <a:buNone/>
              <a:defRPr/>
            </a:pPr>
            <a:endParaRPr lang="ar-JO" altLang="zh-CN" sz="4000" b="1" dirty="0">
              <a:latin typeface="Arial Narrow" charset="0"/>
              <a:ea typeface="SimSun" charset="0"/>
              <a:cs typeface="SimSun" charset="0"/>
            </a:endParaRPr>
          </a:p>
          <a:p>
            <a:pPr marL="609600" indent="-211138" algn="ctr" eaLnBrk="1" hangingPunct="1">
              <a:lnSpc>
                <a:spcPct val="80000"/>
              </a:lnSpc>
              <a:buNone/>
              <a:defRPr/>
            </a:pPr>
            <a:br>
              <a:rPr lang="en-US" altLang="zh-CN" sz="1800" b="1" dirty="0">
                <a:latin typeface="Arial Narrow" charset="0"/>
                <a:ea typeface="SimSun" charset="0"/>
                <a:cs typeface="SimSun" charset="0"/>
              </a:rPr>
            </a:br>
            <a:r>
              <a:rPr lang="ar-JO" sz="1800" b="1" dirty="0">
                <a:latin typeface="Arial Narrow" charset="0"/>
                <a:ea typeface="SimSun" charset="0"/>
                <a:cs typeface="ＭＳ Ｐゴシック" charset="0"/>
              </a:rPr>
              <a:t>د. ج. وايزمان، علم الآثار، قاموس الكتاب المقدس، الطبعة الثانية (ويتون: تندل،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32656"/>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66563" name="Rectangle 3"/>
          <p:cNvSpPr>
            <a:spLocks noGrp="1" noChangeArrowheads="1"/>
          </p:cNvSpPr>
          <p:nvPr>
            <p:ph type="body" sz="half" idx="1"/>
          </p:nvPr>
        </p:nvSpPr>
        <p:spPr>
          <a:xfrm>
            <a:off x="685800" y="1551856"/>
            <a:ext cx="5257800" cy="1752600"/>
          </a:xfrm>
        </p:spPr>
        <p:txBody>
          <a:bodyPr/>
          <a:lstStyle/>
          <a:p>
            <a:pPr algn="r" rtl="1" eaLnBrk="1" hangingPunct="1">
              <a:buFont typeface="Wingdings" pitchFamily="-111" charset="2"/>
              <a:buBlip>
                <a:blip r:embed="rId3"/>
              </a:buBlip>
              <a:defRPr/>
            </a:pPr>
            <a:r>
              <a:rPr lang="ar-JO" b="1" dirty="0">
                <a:effectLst>
                  <a:outerShdw blurRad="50800" dist="38100" dir="2700000" algn="tl" rotWithShape="0">
                    <a:srgbClr val="000000">
                      <a:alpha val="43000"/>
                    </a:srgbClr>
                  </a:outerShdw>
                </a:effectLst>
                <a:ea typeface="+mn-ea"/>
                <a:cs typeface="+mn-cs"/>
              </a:rPr>
              <a:t>تصنيف الأشياء</a:t>
            </a:r>
            <a:endParaRPr lang="en-US" b="1" dirty="0">
              <a:effectLst>
                <a:outerShdw blurRad="50800" dist="38100" dir="2700000" algn="tl" rotWithShape="0">
                  <a:srgbClr val="000000">
                    <a:alpha val="43000"/>
                  </a:srgbClr>
                </a:outerShdw>
              </a:effectLst>
              <a:ea typeface="+mn-ea"/>
              <a:cs typeface="+mn-cs"/>
            </a:endParaRPr>
          </a:p>
          <a:p>
            <a:pPr lvl="1" algn="r"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المصنوعات (مثل مصباح هيرودس)</a:t>
            </a:r>
            <a:endParaRPr lang="en-US" b="1" dirty="0">
              <a:effectLst>
                <a:outerShdw blurRad="50800" dist="38100" dir="2700000" algn="tl" rotWithShape="0">
                  <a:srgbClr val="000000">
                    <a:alpha val="43000"/>
                  </a:srgbClr>
                </a:outerShdw>
              </a:effectLst>
            </a:endParaRPr>
          </a:p>
          <a:p>
            <a:pPr lvl="1" algn="r" rtl="1" eaLnBrk="1" hangingPunct="1">
              <a:defRPr/>
            </a:pPr>
            <a:r>
              <a:rPr lang="ar-JO" b="1" dirty="0">
                <a:effectLst>
                  <a:outerShdw blurRad="50800" dist="38100" dir="2700000" algn="tl" rotWithShape="0">
                    <a:srgbClr val="000000">
                      <a:alpha val="43000"/>
                    </a:srgbClr>
                  </a:outerShdw>
                </a:effectLst>
              </a:rPr>
              <a:t>الكتابات المنقوشة</a:t>
            </a:r>
            <a:endParaRPr lang="en-US" b="1" dirty="0">
              <a:effectLst>
                <a:outerShdw blurRad="50800" dist="38100" dir="2700000" algn="tl" rotWithShape="0">
                  <a:srgbClr val="000000">
                    <a:alpha val="43000"/>
                  </a:srgbClr>
                </a:outerShdw>
              </a:effectLst>
            </a:endParaRP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677855" y="2780928"/>
            <a:ext cx="2219332"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2897187" y="6165304"/>
            <a:ext cx="3124200" cy="523220"/>
          </a:xfrm>
          <a:prstGeom prst="rect">
            <a:avLst/>
          </a:prstGeom>
          <a:noFill/>
          <a:ln w="9525">
            <a:noFill/>
            <a:miter lim="800000"/>
            <a:headEnd/>
            <a:tailEnd/>
          </a:ln>
          <a:effectLst/>
        </p:spPr>
        <p:txBody>
          <a:bodyPr>
            <a:spAutoFit/>
          </a:bodyPr>
          <a:lstStyle/>
          <a:p>
            <a:pPr algn="ctr">
              <a:spcBef>
                <a:spcPct val="50000"/>
              </a:spcBef>
              <a:defRPr/>
            </a:pPr>
            <a:r>
              <a:rPr lang="ar-JO" sz="2800" b="1" dirty="0">
                <a:effectLst>
                  <a:outerShdw blurRad="50800" dist="38100" dir="2700000" algn="tl" rotWithShape="0">
                    <a:srgbClr val="000000">
                      <a:alpha val="43000"/>
                    </a:srgbClr>
                  </a:outerShdw>
                </a:effectLst>
                <a:latin typeface="Arial"/>
                <a:ea typeface="+mn-ea"/>
                <a:cs typeface="Arial"/>
              </a:rPr>
              <a:t>مسلة شلمنأصر السوداء</a:t>
            </a:r>
            <a:endParaRPr lang="en-US" sz="2800" b="1" dirty="0">
              <a:effectLst>
                <a:outerShdw blurRad="50800" dist="38100" dir="2700000" algn="tl" rotWithShape="0">
                  <a:srgbClr val="000000">
                    <a:alpha val="43000"/>
                  </a:srgbClr>
                </a:outerShdw>
              </a:effectLst>
              <a:latin typeface="Arial"/>
              <a:ea typeface="+mn-ea"/>
              <a:cs typeface="Arial"/>
            </a:endParaRPr>
          </a:p>
        </p:txBody>
      </p:sp>
      <p:sp>
        <p:nvSpPr>
          <p:cNvPr id="66572" name="Text Box 12"/>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None/>
              <a:defRPr/>
            </a:pPr>
            <a:r>
              <a:rPr lang="ar-JO" sz="2400" b="1" i="1" dirty="0"/>
              <a:t>رسم تخطيطي لحكاية فلسطينية قديمة توضح طرق التنقيب ومستويات (طبقات) الاحتلال</a:t>
            </a:r>
            <a:endParaRPr lang="en-US" sz="2400" b="1" i="1" dirty="0">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4"/>
              </a:buBlip>
              <a:defRPr/>
            </a:pPr>
            <a:r>
              <a:rPr lang="ar-JO" sz="3600" b="1" dirty="0">
                <a:effectLst>
                  <a:outerShdw blurRad="50800" dist="38100" dir="2700000" algn="tl" rotWithShape="0">
                    <a:srgbClr val="000000">
                      <a:alpha val="43000"/>
                    </a:srgbClr>
                  </a:outerShdw>
                </a:effectLst>
                <a:latin typeface="Arial Narrow" pitchFamily="-111" charset="0"/>
                <a:ea typeface="+mn-ea"/>
                <a:cs typeface="+mn-cs"/>
              </a:rPr>
              <a:t>مصطلحات التنقيب</a:t>
            </a:r>
            <a:endParaRPr lang="en-US" sz="3600" b="1" dirty="0">
              <a:effectLst>
                <a:outerShdw blurRad="50800" dist="38100" dir="2700000" algn="tl" rotWithShape="0">
                  <a:srgbClr val="000000">
                    <a:alpha val="43000"/>
                  </a:srgbClr>
                </a:outerShdw>
              </a:effectLst>
              <a:latin typeface="Arial Narrow" pitchFamily="-111" charset="0"/>
              <a:ea typeface="+mn-ea"/>
              <a:cs typeface="+mn-cs"/>
            </a:endParaRPr>
          </a:p>
          <a:p>
            <a:pPr marL="742950" lvl="1" indent="-285750" algn="r" rtl="1">
              <a:spcBef>
                <a:spcPct val="20000"/>
              </a:spcBef>
              <a:buClr>
                <a:schemeClr val="accent1"/>
              </a:buClr>
              <a:buSzPct val="75000"/>
              <a:buFont typeface="Wingdings" pitchFamily="-111" charset="2"/>
              <a:buBlip>
                <a:blip r:embed="rId5"/>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الإخبار</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a:p>
            <a:pPr marL="742950" lvl="1" indent="-285750" algn="r" rtl="1">
              <a:spcBef>
                <a:spcPct val="20000"/>
              </a:spcBef>
              <a:buClr>
                <a:schemeClr val="accent1"/>
              </a:buClr>
              <a:buSzPct val="75000"/>
              <a:buFont typeface="Wingdings" pitchFamily="-111" charset="2"/>
              <a:buBlip>
                <a:blip r:embed="rId5"/>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الطبقات</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6"/>
          </p:cNvPr>
          <p:cNvPicPr>
            <a:picLocks noChangeAspect="1" noChangeArrowheads="1"/>
          </p:cNvPicPr>
          <p:nvPr/>
        </p:nvPicPr>
        <p:blipFill>
          <a:blip r:embed="rId7"/>
          <a:srcRect/>
          <a:stretch>
            <a:fillRect/>
          </a:stretch>
        </p:blipFill>
        <p:spPr bwMode="auto">
          <a:xfrm>
            <a:off x="6172200" y="442913"/>
            <a:ext cx="1905000" cy="1057261"/>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99394" name="Document" r:id="rId8" imgW="5677560" imgH="1810080" progId="Word.Document.8">
                  <p:embed/>
                </p:oleObj>
              </mc:Choice>
              <mc:Fallback>
                <p:oleObj name="Document" r:id="rId8" imgW="5677560" imgH="1810080" progId="Word.Document.8">
                  <p:embed/>
                  <p:pic>
                    <p:nvPicPr>
                      <p:cNvPr id="0" name="Picture 5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sz="3600" dirty="0">
                <a:solidFill>
                  <a:srgbClr val="FF99CC"/>
                </a:solidFill>
                <a:ea typeface="+mn-ea"/>
                <a:cs typeface="+mn-cs"/>
              </a:rPr>
              <a:t>الصدفة</a:t>
            </a:r>
            <a:r>
              <a:rPr lang="ar-JO" sz="3600" dirty="0">
                <a:ea typeface="+mn-ea"/>
                <a:cs typeface="+mn-cs"/>
              </a:rPr>
              <a:t> : اكتشاف حجر رشيد (1799)</a:t>
            </a:r>
            <a:endParaRPr lang="en-US" sz="3600" dirty="0">
              <a:ea typeface="+mn-ea"/>
              <a:cs typeface="+mn-cs"/>
            </a:endParaRP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50000"/>
              </a:spcBef>
              <a:defRPr/>
            </a:pPr>
            <a:r>
              <a:rPr lang="ar-JO" sz="2800" b="1" dirty="0"/>
              <a:t>كان حجر رشيد فريدًا من نوعه حيث نقشت عليه ثلاث لغات تروي نفس القصة. كانت اللغات الديموطيقية واليونانية والهيروغليفية</a:t>
            </a:r>
            <a:endParaRPr kumimoji="0" lang="en-US"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rPr>
              <a:t>حجر رشيد</a:t>
            </a:r>
            <a:endParaRPr lang="en-US" altLang="en-US" dirty="0">
              <a:ea typeface="ＭＳ Ｐゴシック" pitchFamily="34" charset="-128"/>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8133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0" t="7240" b="14221"/>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ctr" eaLnBrk="1" hangingPunct="1">
              <a:defRPr/>
            </a:pPr>
            <a:r>
              <a:rPr lang="ar-JO" b="1" dirty="0">
                <a:effectLst>
                  <a:outerShdw blurRad="38100" dist="38100" dir="2700000" algn="tl">
                    <a:srgbClr val="000000">
                      <a:alpha val="43137"/>
                    </a:srgbClr>
                  </a:outerShdw>
                </a:effectLst>
                <a:ea typeface="+mj-ea"/>
                <a:cs typeface="+mj-cs"/>
              </a:rPr>
              <a:t>حجر رشيد</a:t>
            </a:r>
            <a:endParaRPr lang="en-US" b="1" dirty="0">
              <a:effectLst>
                <a:outerShdw blurRad="38100" dist="38100" dir="2700000" algn="tl">
                  <a:srgbClr val="000000">
                    <a:alpha val="43137"/>
                  </a:srgbClr>
                </a:outerShdw>
              </a:effectLst>
              <a:ea typeface="+mj-ea"/>
              <a:cs typeface="+mj-cs"/>
            </a:endParaRP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algn="r" rtl="1" eaLnBrk="1" hangingPunct="1">
              <a:defRPr/>
            </a:pPr>
            <a:r>
              <a:rPr lang="ar-JO" sz="3600" b="1" dirty="0">
                <a:effectLst>
                  <a:outerShdw blurRad="38100" dist="38100" dir="2700000" algn="tl">
                    <a:srgbClr val="000000"/>
                  </a:outerShdw>
                </a:effectLst>
                <a:latin typeface="Arial Narrow" charset="0"/>
                <a:ea typeface="ＭＳ Ｐゴシック" charset="0"/>
                <a:cs typeface="ＭＳ Ｐゴシック" charset="0"/>
              </a:rPr>
              <a:t>مفتاح فهم الهيروغليفية المصرية</a:t>
            </a:r>
            <a:endParaRPr lang="en-US" sz="3600" b="1" dirty="0">
              <a:effectLst>
                <a:outerShdw blurRad="38100" dist="38100" dir="2700000" algn="tl">
                  <a:srgbClr val="000000"/>
                </a:outerShdw>
              </a:effectLst>
              <a:latin typeface="Arial Narrow" charset="0"/>
              <a:ea typeface="ＭＳ Ｐゴシック" charset="0"/>
              <a:cs typeface="ＭＳ Ｐゴシック" charset="0"/>
            </a:endParaRP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الأعلى</a:t>
            </a:r>
            <a:r>
              <a:rPr lang="en-US" sz="4400" b="1" dirty="0">
                <a:solidFill>
                  <a:srgbClr val="FFFF00"/>
                </a:solidFill>
                <a:effectLst>
                  <a:glow rad="127000">
                    <a:schemeClr val="bg2"/>
                  </a:glow>
                </a:effectLst>
                <a:latin typeface="Arial Narrow" pitchFamily="-111" charset="0"/>
                <a:ea typeface="+mn-ea"/>
                <a:cs typeface="+mn-cs"/>
              </a:rPr>
              <a:t>: </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الهيروغليفية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الوسط</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الديموطيقية</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الأسفل : اليونانية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1101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87 س-د</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71736" y="0"/>
            <a:ext cx="1817032"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ar-JO" altLang="en-US" b="1" dirty="0">
                <a:solidFill>
                  <a:srgbClr val="FFFFFF"/>
                </a:solidFill>
                <a:effectLst>
                  <a:glow rad="127000">
                    <a:schemeClr val="tx1"/>
                  </a:glow>
                  <a:outerShdw blurRad="50800" dist="50800" dir="5400000" algn="ctr" rotWithShape="0">
                    <a:schemeClr val="tx1"/>
                  </a:outerShdw>
                </a:effectLst>
                <a:ea typeface="ＭＳ Ｐゴシック" pitchFamily="34" charset="-128"/>
              </a:rPr>
              <a:t>حجر رشيد</a:t>
            </a:r>
            <a:endParaRPr kumimoji="1" lang="en-US" altLang="en-US" sz="40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algn="r" rtl="1" eaLnBrk="1" hangingPunct="1">
              <a:buFont typeface="Wingdings" pitchFamily="2" charset="2"/>
              <a:buBlip>
                <a:blip r:embed="rId5"/>
              </a:buBlip>
            </a:pPr>
            <a:r>
              <a:rPr kumimoji="1" lang="ar-JO"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rPr>
              <a:t>مفتاح فهم الهيروغليفية المصرية</a:t>
            </a:r>
            <a:endParaRPr kumimoji="1" lang="en-US"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الوسط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الديموطيقية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الأسفل : اليونانية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الهيروغليفية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rPr>
              <a:t>الهيروغليفية</a:t>
            </a:r>
            <a:endParaRPr lang="en-US" altLang="en-US" sz="14600" dirty="0">
              <a:solidFill>
                <a:schemeClr val="bg1"/>
              </a:solidFill>
              <a:ea typeface="ＭＳ Ｐゴシック" pitchFamily="34" charset="-128"/>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20000"/>
              </a:spcBef>
              <a:defRPr/>
            </a:pPr>
            <a:r>
              <a:rPr lang="ar-JO" sz="3600" dirty="0">
                <a:solidFill>
                  <a:schemeClr val="bg1"/>
                </a:solidFill>
              </a:rPr>
              <a:t>الكلمة الهيروغليفية تعني حرفيا (نحت مقدس) . </a:t>
            </a:r>
          </a:p>
          <a:p>
            <a:pPr lvl="0" algn="ctr" eaLnBrk="1" hangingPunct="1">
              <a:spcBef>
                <a:spcPct val="20000"/>
              </a:spcBef>
              <a:defRPr/>
            </a:pPr>
            <a:r>
              <a:rPr lang="ar-JO" sz="3600" dirty="0">
                <a:solidFill>
                  <a:schemeClr val="bg1"/>
                </a:solidFill>
              </a:rPr>
              <a:t>استخدم المصريون لأول مرة الحروف الهيروغليفية حصريًا للنقوش المنحوتة أو المرسومة على جدران المعبد . </a:t>
            </a:r>
          </a:p>
          <a:p>
            <a:pPr lvl="0" algn="ctr" eaLnBrk="1" hangingPunct="1">
              <a:spcBef>
                <a:spcPct val="20000"/>
              </a:spcBef>
              <a:defRPr/>
            </a:pPr>
            <a:r>
              <a:rPr lang="ar-JO" sz="3600" dirty="0">
                <a:solidFill>
                  <a:schemeClr val="bg1"/>
                </a:solidFill>
              </a:rPr>
              <a:t>كما تم استخدام هذا الشكل من الكتابة التصويرية على المقابر ، وأوراق البردي ، والألواح الخشبية المغطاة بالجبس ، وشظايا الفخار ، وأجزاء من الحجر الجيري</a:t>
            </a:r>
            <a:endParaRPr kumimoji="0" lang="en-US" altLang="en-US" sz="3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rPr>
              <a:t>أنواع الهيروغليفية</a:t>
            </a:r>
            <a:endParaRPr lang="en-US" altLang="en-US" sz="3600" dirty="0">
              <a:solidFill>
                <a:schemeClr val="bg1"/>
              </a:solidFill>
              <a:ea typeface="ＭＳ Ｐゴシック" pitchFamily="34" charset="-128"/>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lvl="0" indent="-457200" algn="r" rtl="1">
              <a:defRPr/>
            </a:pPr>
            <a:r>
              <a:rPr lang="ar-JO" b="1" dirty="0">
                <a:solidFill>
                  <a:schemeClr val="bg1"/>
                </a:solidFill>
              </a:rPr>
              <a:t>1. كانت </a:t>
            </a:r>
            <a:r>
              <a:rPr lang="ar-JO" b="1" u="sng" dirty="0">
                <a:solidFill>
                  <a:schemeClr val="bg1"/>
                </a:solidFill>
              </a:rPr>
              <a:t>الهيراطيقية</a:t>
            </a:r>
            <a:r>
              <a:rPr lang="ar-JO" b="1" dirty="0">
                <a:solidFill>
                  <a:schemeClr val="bg1"/>
                </a:solidFill>
              </a:rPr>
              <a:t> شكلًا مبسطًا من الكتابة الهيروغليفية للأغراض الإدارية و التجارية وكذلك للنصوص الأدبية والعلمية والدينية. </a:t>
            </a:r>
          </a:p>
          <a:p>
            <a:pPr marL="457200" lvl="0" indent="-457200" algn="r" rtl="1">
              <a:defRPr/>
            </a:pPr>
            <a:r>
              <a:rPr lang="ar-JO" b="1" dirty="0">
                <a:solidFill>
                  <a:schemeClr val="bg1"/>
                </a:solidFill>
              </a:rPr>
              <a:t>2. </a:t>
            </a:r>
            <a:r>
              <a:rPr lang="ar-JO" b="1" u="sng" dirty="0">
                <a:solidFill>
                  <a:schemeClr val="bg1"/>
                </a:solidFill>
              </a:rPr>
              <a:t>الديموطيقية</a:t>
            </a:r>
            <a:r>
              <a:rPr lang="ar-JO" b="1" dirty="0">
                <a:solidFill>
                  <a:schemeClr val="bg1"/>
                </a:solidFill>
              </a:rPr>
              <a:t> ، وهي كلمة يونانية تعني الكتابة الشعبية ، كانت تستخدم بشكل عام للمتطلبات اليومية للمجتمع.</a:t>
            </a:r>
            <a:r>
              <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0" y="685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r" eaLnBrk="1" hangingPunct="1">
              <a:defRPr/>
            </a:pPr>
            <a:r>
              <a:rPr lang="ar-JO" b="1" dirty="0"/>
              <a:t>لم يتم </a:t>
            </a:r>
            <a:r>
              <a:rPr lang="ar-JO" b="1" u="sng" dirty="0">
                <a:solidFill>
                  <a:srgbClr val="00B0F0"/>
                </a:solidFill>
              </a:rPr>
              <a:t>فك رموز الهيروغليفية </a:t>
            </a:r>
            <a:r>
              <a:rPr lang="ar-JO" b="1" dirty="0"/>
              <a:t>المصرية حتى القرن التاسع عشر. كان العديد من الأشخاص يحاولون فك الشفرة عندما اكتشف الشاب الفرنسي اللامع </a:t>
            </a:r>
            <a:r>
              <a:rPr lang="ar-JO" b="1" u="sng" dirty="0">
                <a:solidFill>
                  <a:srgbClr val="00B0F0"/>
                </a:solidFill>
              </a:rPr>
              <a:t>جان فرانسوا شامبليون سر </a:t>
            </a:r>
            <a:r>
              <a:rPr lang="ar-JO" b="1" dirty="0"/>
              <a:t>هذه الكتابة القديمة</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كيف فعل ذلك ؟</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صدر مرسوم في ممفيس، مصر في 27 مارس 196 قبل الميلاد . نقشت على </a:t>
            </a:r>
            <a:r>
              <a:rPr lang="ar-JO" b="1" dirty="0">
                <a:solidFill>
                  <a:srgbClr val="00B0F0"/>
                </a:solidFill>
              </a:rPr>
              <a:t>حجر رشيد </a:t>
            </a:r>
            <a:r>
              <a:rPr lang="ar-JO" b="1" dirty="0"/>
              <a:t>بثلاثة نصوص : الهيروغليفية والديموطيقية واليونانية</a:t>
            </a:r>
          </a:p>
          <a:p>
            <a:pPr lvl="0" eaLnBrk="1" hangingPunct="1">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بعد أن فك توماس يونغ شفرة النص الديموطيقي، استخدم شامبليون المعلومات لكسر شفرة النص الهيروغليفي في عام 1822. و في عام 1828 نشر الملخص الشهير الذي يمثل أول اختراق حقيقي في قراءة الهيروغليفية.</a:t>
            </a:r>
            <a:endParaRPr kumimoji="0" lang="en-US"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rPr>
              <a:t>كيف تم فك رموز الهيروغليفية</a:t>
            </a:r>
            <a:endParaRPr lang="en-US" altLang="en-US" dirty="0">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b="1" dirty="0">
                <a:solidFill>
                  <a:srgbClr val="000000"/>
                </a:solidFill>
                <a:ea typeface="ＭＳ Ｐゴシック" pitchFamily="34" charset="-128"/>
              </a:rPr>
              <a:t>الهيروغليفية و ما يشابهها من مخطوطات</a:t>
            </a:r>
            <a:endParaRPr lang="en-US" altLang="en-US" sz="7200" dirty="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en-US" b="1" dirty="0">
                <a:solidFill>
                  <a:srgbClr val="000000"/>
                </a:solidFill>
                <a:cs typeface="+mn-cs"/>
              </a:rPr>
              <a:t>مأخوذة من : ج. ستيندورف و ك. سيلي، عندما حكمت مصر الشرق، شيكاغو : 1942، ص122</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3743324" cy="4191000"/>
          </a:xfrm>
        </p:spPr>
        <p:txBody>
          <a:bodyPr/>
          <a:lstStyle/>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الصدفة</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اكتشاف حجر رشيد (1799)</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السطح</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إدوارد روبنسون و عالي سميث (1838)</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الحفارات</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دي سلاوسي في القدس (1863)</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i="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التعميم</a:t>
            </a:r>
            <a:r>
              <a:rPr lang="ar-JO" b="1" i="1" dirty="0">
                <a:effectLst>
                  <a:outerShdw blurRad="50800" dist="63500" dir="2700000" algn="tl" rotWithShape="0">
                    <a:srgbClr val="000000"/>
                  </a:outerShdw>
                </a:effectLst>
                <a:latin typeface="Arial Narrow" charset="0"/>
                <a:ea typeface="ＭＳ Ｐゴシック" charset="0"/>
                <a:cs typeface="ＭＳ Ｐゴシック" charset="0"/>
              </a:rPr>
              <a:t> : عرض علم الآثار الكتابي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b="1" dirty="0">
                <a:effectLst>
                  <a:glow rad="228600">
                    <a:schemeClr val="bg2">
                      <a:alpha val="40000"/>
                    </a:schemeClr>
                  </a:glow>
                </a:effectLst>
                <a:ea typeface="+mj-ea"/>
                <a:cs typeface="+mj-cs"/>
              </a:rPr>
              <a:t>مواقع التنقيب</a:t>
            </a:r>
            <a:endParaRPr lang="en-US" b="1" dirty="0">
              <a:effectLst>
                <a:glow rad="228600">
                  <a:schemeClr val="bg2">
                    <a:alpha val="40000"/>
                  </a:schemeClr>
                </a:glow>
              </a:effectLst>
              <a:ea typeface="+mj-ea"/>
              <a:cs typeface="+mj-cs"/>
            </a:endParaRP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ar-JO" b="1" dirty="0">
                  <a:latin typeface="Arial"/>
                  <a:ea typeface="+mn-ea"/>
                  <a:cs typeface="Arial"/>
                </a:rPr>
                <a:t>نقش سلوام</a:t>
              </a:r>
              <a:endParaRPr lang="en-US" b="1" dirty="0">
                <a:latin typeface="Arial"/>
                <a:ea typeface="+mn-ea"/>
                <a:cs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109636" name="Document" r:id="rId4" imgW="5677560" imgH="1810080" progId="Word.Document.8">
                  <p:embed/>
                </p:oleObj>
              </mc:Choice>
              <mc:Fallback>
                <p:oleObj name="Document" r:id="rId4" imgW="5677560" imgH="1810080" progId="Word.Document.8">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الأساليب</a:t>
            </a:r>
            <a:endParaRPr lang="en-US" dirty="0">
              <a:ea typeface="+mj-ea"/>
              <a:cs typeface="+mj-cs"/>
            </a:endParaRPr>
          </a:p>
        </p:txBody>
      </p:sp>
      <p:sp>
        <p:nvSpPr>
          <p:cNvPr id="73731" name="Rectangle 3"/>
          <p:cNvSpPr>
            <a:spLocks noGrp="1" noChangeArrowheads="1"/>
          </p:cNvSpPr>
          <p:nvPr>
            <p:ph type="body" sz="half" idx="1"/>
          </p:nvPr>
        </p:nvSpPr>
        <p:spPr>
          <a:xfrm>
            <a:off x="457200" y="1981200"/>
            <a:ext cx="4724400" cy="1371600"/>
          </a:xfrm>
        </p:spPr>
        <p:txBody>
          <a:bodyPr/>
          <a:lstStyle/>
          <a:p>
            <a:pPr algn="r" rtl="1" eaLnBrk="1" hangingPunct="1">
              <a:buFont typeface="Wingdings" pitchFamily="-111" charset="2"/>
              <a:buBlip>
                <a:blip r:embed="rId6"/>
              </a:buBlip>
              <a:defRPr/>
            </a:pPr>
            <a:r>
              <a:rPr lang="ar-JO" dirty="0">
                <a:effectLst>
                  <a:glow rad="101600">
                    <a:schemeClr val="bg2">
                      <a:alpha val="75000"/>
                    </a:schemeClr>
                  </a:glow>
                </a:effectLst>
                <a:ea typeface="+mn-ea"/>
                <a:cs typeface="+mn-cs"/>
              </a:rPr>
              <a:t>السبر (عمودي)</a:t>
            </a:r>
          </a:p>
          <a:p>
            <a:pPr algn="r" rtl="1" eaLnBrk="1" hangingPunct="1">
              <a:defRPr/>
            </a:pPr>
            <a:r>
              <a:rPr lang="ar-JO" dirty="0">
                <a:effectLst>
                  <a:glow rad="101600">
                    <a:schemeClr val="bg2">
                      <a:alpha val="75000"/>
                    </a:schemeClr>
                  </a:glow>
                </a:effectLst>
                <a:ea typeface="+mn-ea"/>
                <a:cs typeface="+mn-cs"/>
              </a:rPr>
              <a:t>خندق متدرج (جزء من التل)</a:t>
            </a:r>
            <a:endParaRPr lang="en-US" dirty="0">
              <a:effectLst>
                <a:glow rad="101600">
                  <a:schemeClr val="bg2">
                    <a:alpha val="75000"/>
                  </a:schemeClr>
                </a:glow>
              </a:effectLst>
              <a:ea typeface="+mn-ea"/>
              <a:cs typeface="+mn-cs"/>
            </a:endParaRPr>
          </a:p>
        </p:txBody>
      </p:sp>
      <p:sp>
        <p:nvSpPr>
          <p:cNvPr id="73734" name="Rectangle 6"/>
          <p:cNvSpPr>
            <a:spLocks noGrp="1" noChangeArrowheads="1"/>
          </p:cNvSpPr>
          <p:nvPr>
            <p:ph type="body" sz="half" idx="2"/>
          </p:nvPr>
        </p:nvSpPr>
        <p:spPr>
          <a:xfrm>
            <a:off x="4953000" y="1981200"/>
            <a:ext cx="4191000" cy="1295400"/>
          </a:xfrm>
        </p:spPr>
        <p:txBody>
          <a:bodyPr/>
          <a:lstStyle/>
          <a:p>
            <a:pPr algn="r" rtl="1" eaLnBrk="1" hangingPunct="1">
              <a:lnSpc>
                <a:spcPct val="90000"/>
              </a:lnSpc>
              <a:buFont typeface="Wingdings" pitchFamily="-111" charset="2"/>
              <a:buBlip>
                <a:blip r:embed="rId6"/>
              </a:buBlip>
              <a:defRPr/>
            </a:pPr>
            <a:r>
              <a:rPr lang="ar-JO" dirty="0">
                <a:effectLst>
                  <a:glow rad="101600">
                    <a:schemeClr val="bg2">
                      <a:alpha val="75000"/>
                    </a:schemeClr>
                  </a:glow>
                </a:effectLst>
                <a:ea typeface="+mn-ea"/>
                <a:cs typeface="+mn-cs"/>
              </a:rPr>
              <a:t>التقسيم الطبقي (الجانب بأكمله)</a:t>
            </a:r>
            <a:endParaRPr lang="en-US"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6"/>
              </a:buBlip>
              <a:defRPr/>
            </a:pPr>
            <a:r>
              <a:rPr lang="ar-JO" dirty="0">
                <a:effectLst>
                  <a:glow rad="101600">
                    <a:schemeClr val="bg2">
                      <a:alpha val="75000"/>
                    </a:schemeClr>
                  </a:glow>
                </a:effectLst>
                <a:ea typeface="+mn-ea"/>
                <a:cs typeface="+mn-cs"/>
              </a:rPr>
              <a:t>اختبار الكربون-14</a:t>
            </a:r>
            <a:endParaRPr lang="en-US" dirty="0">
              <a:effectLst>
                <a:glow rad="101600">
                  <a:schemeClr val="bg2">
                    <a:alpha val="75000"/>
                  </a:schemeClr>
                </a:glow>
              </a:effectLst>
              <a:ea typeface="+mn-ea"/>
              <a:cs typeface="+mn-cs"/>
            </a:endParaRP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ar-JO" sz="2000" dirty="0"/>
              <a:t>رسم تخطيطي لحكاية فلسطينية قديمة توضح طرق التنقيب ومستويات (طبقات) الاحتلال</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26004"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197-198</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P spid="73734" grpId="0" uiExpand="1" build="p"/>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تحليل الفخار</a:t>
            </a:r>
            <a:endParaRPr lang="en-US" dirty="0">
              <a:ea typeface="+mj-ea"/>
              <a:cs typeface="+mj-cs"/>
            </a:endParaRPr>
          </a:p>
        </p:txBody>
      </p:sp>
      <p:pic>
        <p:nvPicPr>
          <p:cNvPr id="77834" name="Picture 10" descr="3-a">
            <a:hlinkClick r:id="rId4"/>
          </p:cNvPr>
          <p:cNvPicPr>
            <a:picLocks noGrp="1" noChangeAspect="1" noChangeArrowheads="1"/>
          </p:cNvPicPr>
          <p:nvPr>
            <p:ph sz="quarter" idx="1"/>
          </p:nvPr>
        </p:nvPicPr>
        <p:blipFill>
          <a:blip r:embed="rId5"/>
          <a:srcRect t="10170" b="18645"/>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a:srcRect r="9525"/>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a:srcRect l="10257" r="12820" b="8696"/>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5"/>
          <a:srcRect l="10345" r="12070" b="8475"/>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0"/>
          </p:cNvPr>
          <p:cNvPicPr>
            <a:picLocks noChangeAspect="1" noChangeArrowheads="1"/>
          </p:cNvPicPr>
          <p:nvPr/>
        </p:nvPicPr>
        <p:blipFill>
          <a:blip r:embed="rId11"/>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2"/>
          </p:cNvPr>
          <p:cNvPicPr>
            <a:picLocks noChangeAspect="1" noChangeArrowheads="1"/>
          </p:cNvPicPr>
          <p:nvPr/>
        </p:nvPicPr>
        <p:blipFill>
          <a:blip r:embed="rId13"/>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ar-JO" dirty="0">
                <a:effectLst>
                  <a:outerShdw blurRad="38100" dist="38100" dir="2700000" algn="tl">
                    <a:srgbClr val="000000"/>
                  </a:outerShdw>
                </a:effectLst>
                <a:latin typeface="Arial Narrow" charset="0"/>
                <a:ea typeface="ＭＳ Ｐゴシック" charset="0"/>
                <a:cs typeface="ＭＳ Ｐゴシック" charset="0"/>
              </a:rPr>
              <a:t>فخار فلسطيني</a:t>
            </a:r>
            <a:endParaRPr lang="en-US" dirty="0">
              <a:effectLst>
                <a:outerShdw blurRad="38100" dist="38100" dir="2700000" algn="tl">
                  <a:srgbClr val="000000"/>
                </a:outerShdw>
              </a:effectLst>
              <a:latin typeface="Arial Narrow"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ar-JO" sz="2800" b="1" dirty="0">
                <a:solidFill>
                  <a:srgbClr val="800000"/>
                </a:solidFill>
                <a:latin typeface="Arial Narrow" charset="0"/>
                <a:ea typeface="ＭＳ Ｐゴシック" charset="0"/>
                <a:cs typeface="ＭＳ Ｐゴシック" charset="0"/>
              </a:rPr>
              <a:t>اكتشاف أريحا القديمة</a:t>
            </a:r>
            <a:endParaRPr lang="en-US" sz="2800" b="1" dirty="0">
              <a:solidFill>
                <a:srgbClr val="800000"/>
              </a:solidFill>
              <a:latin typeface="Arial Narrow"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قيمة علم الآثار الكتابي</a:t>
            </a:r>
            <a:endParaRPr lang="en-US" dirty="0">
              <a:ea typeface="+mj-ea"/>
              <a:cs typeface="+mj-cs"/>
            </a:endParaRPr>
          </a:p>
        </p:txBody>
      </p:sp>
      <p:sp>
        <p:nvSpPr>
          <p:cNvPr id="123907" name="Rectangle 1027"/>
          <p:cNvSpPr>
            <a:spLocks noGrp="1" noChangeArrowheads="1"/>
          </p:cNvSpPr>
          <p:nvPr>
            <p:ph type="body" sz="half" idx="1"/>
          </p:nvPr>
        </p:nvSpPr>
        <p:spPr>
          <a:xfrm>
            <a:off x="395289" y="2438400"/>
            <a:ext cx="4248149" cy="1277938"/>
          </a:xfrm>
        </p:spPr>
        <p:txBody>
          <a:bodyPr/>
          <a:lstStyle/>
          <a:p>
            <a:pPr algn="ctr" rtl="1" eaLnBrk="1" hangingPunct="1">
              <a:buNone/>
              <a:defRPr/>
            </a:pPr>
            <a:endParaRPr lang="en-US" sz="4000" b="1" dirty="0">
              <a:effectLst>
                <a:outerShdw blurRad="38100" dist="38100" dir="2700000" algn="tl">
                  <a:srgbClr val="000000">
                    <a:alpha val="43137"/>
                  </a:srgbClr>
                </a:outerShdw>
              </a:effectLst>
              <a:ea typeface="+mn-ea"/>
              <a:cs typeface="+mn-cs"/>
            </a:endParaRPr>
          </a:p>
          <a:p>
            <a:pPr algn="ctr" rtl="1" eaLnBrk="1" hangingPunct="1">
              <a:buFont typeface="Wingdings" pitchFamily="-111" charset="2"/>
              <a:buBlip>
                <a:blip r:embed="rId4"/>
              </a:buBlip>
              <a:defRPr/>
            </a:pPr>
            <a:r>
              <a:rPr lang="ar-JO" sz="4000" b="1" dirty="0">
                <a:effectLst>
                  <a:outerShdw blurRad="38100" dist="38100" dir="2700000" algn="tl">
                    <a:srgbClr val="000000">
                      <a:alpha val="43137"/>
                    </a:srgbClr>
                  </a:outerShdw>
                </a:effectLst>
                <a:ea typeface="+mn-ea"/>
                <a:cs typeface="+mn-cs"/>
              </a:rPr>
              <a:t>تأكيد التاريخ الكتابي (خ ع ق، 201-4)</a:t>
            </a:r>
            <a:endParaRPr lang="en-US" sz="4000" b="1" dirty="0">
              <a:effectLst>
                <a:outerShdw blurRad="38100" dist="38100" dir="2700000" algn="tl">
                  <a:srgbClr val="000000">
                    <a:alpha val="43137"/>
                  </a:srgbClr>
                </a:outerShdw>
              </a:effectLst>
              <a:ea typeface="+mn-ea"/>
              <a:cs typeface="+mn-cs"/>
            </a:endParaRPr>
          </a:p>
        </p:txBody>
      </p:sp>
      <p:sp>
        <p:nvSpPr>
          <p:cNvPr id="117764" name="Text Box 1031"/>
          <p:cNvSpPr txBox="1">
            <a:spLocks noChangeArrowheads="1"/>
          </p:cNvSpPr>
          <p:nvPr/>
        </p:nvSpPr>
        <p:spPr bwMode="auto">
          <a:xfrm>
            <a:off x="7848600" y="76200"/>
            <a:ext cx="1406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7"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تأكيد التاريخ الكتابي</a:t>
            </a:r>
            <a:endParaRPr lang="en-US" dirty="0">
              <a:ea typeface="+mj-ea"/>
              <a:cs typeface="+mj-cs"/>
            </a:endParaRPr>
          </a:p>
        </p:txBody>
      </p:sp>
      <p:sp>
        <p:nvSpPr>
          <p:cNvPr id="89091" name="Rectangle 1027"/>
          <p:cNvSpPr>
            <a:spLocks noGrp="1" noChangeArrowheads="1"/>
          </p:cNvSpPr>
          <p:nvPr>
            <p:ph type="body" sz="half" idx="1"/>
          </p:nvPr>
        </p:nvSpPr>
        <p:spPr>
          <a:xfrm>
            <a:off x="685800" y="1857364"/>
            <a:ext cx="8458200" cy="885836"/>
          </a:xfrm>
        </p:spPr>
        <p:txBody>
          <a:bodyPr/>
          <a:lstStyle/>
          <a:p>
            <a:pPr algn="r" rtl="1" eaLnBrk="1" hangingPunct="1">
              <a:buFont typeface="Wingdings" pitchFamily="-111" charset="2"/>
              <a:buBlip>
                <a:blip r:embed="rId3"/>
              </a:buBlip>
              <a:defRPr/>
            </a:pPr>
            <a:r>
              <a:rPr lang="ar-JO" sz="4000" b="1" dirty="0">
                <a:effectLst>
                  <a:outerShdw blurRad="38100" dist="38100" dir="2700000" algn="tl">
                    <a:srgbClr val="000000">
                      <a:alpha val="43137"/>
                    </a:srgbClr>
                  </a:outerShdw>
                </a:effectLst>
                <a:ea typeface="+mn-ea"/>
                <a:cs typeface="+mn-cs"/>
              </a:rPr>
              <a:t>مسكن البحر الأسود (خ ع ق ، 211أ)</a:t>
            </a:r>
            <a:endParaRPr lang="en-US" sz="4000" b="1" dirty="0">
              <a:effectLst>
                <a:outerShdw blurRad="38100" dist="38100" dir="2700000" algn="tl">
                  <a:srgbClr val="000000">
                    <a:alpha val="43137"/>
                  </a:srgbClr>
                </a:outerShdw>
              </a:effectLst>
              <a:ea typeface="+mn-ea"/>
              <a:cs typeface="+mn-cs"/>
            </a:endParaRPr>
          </a:p>
        </p:txBody>
      </p:sp>
      <p:sp>
        <p:nvSpPr>
          <p:cNvPr id="89105" name="Text Box 1041"/>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الطوفان</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pic>
        <p:nvPicPr>
          <p:cNvPr id="1198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تأكيد التاريخ الكتابي</a:t>
            </a:r>
            <a:endParaRPr lang="en-US" dirty="0">
              <a:ea typeface="+mj-ea"/>
              <a:cs typeface="+mj-cs"/>
            </a:endParaRP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704039"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موقع الهتاف (خ ع ق، 211)</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سور و بوابة نبع جيحون (1999م، خ ع ق، 33-34)</a:t>
            </a:r>
            <a:endParaRPr lang="en-US" sz="3600" b="1" dirty="0">
              <a:effectLst>
                <a:outerShdw blurRad="38100" dist="38100" dir="2700000" algn="tl">
                  <a:srgbClr val="000000">
                    <a:alpha val="43137"/>
                  </a:srgbClr>
                </a:outerShdw>
              </a:effectLst>
              <a:ea typeface="+mn-ea"/>
              <a:cs typeface="+mn-cs"/>
            </a:endParaRP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425"/>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1925"/>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gn="r" rtl="1" eaLnBrk="1" hangingPunct="1">
              <a:lnSpc>
                <a:spcPct val="90000"/>
              </a:lnSpc>
              <a:buFont typeface="Wingdings" pitchFamily="-111" charset="2"/>
              <a:buBlip>
                <a:blip r:embed="rId3"/>
              </a:buBlip>
              <a:defRPr/>
            </a:pPr>
            <a:r>
              <a:rPr lang="ar-JO" sz="2800" dirty="0">
                <a:latin typeface="Arial"/>
                <a:ea typeface="+mn-ea"/>
                <a:cs typeface="Arial"/>
              </a:rPr>
              <a:t>مسكن البحر الأسود (خ ع ق، 211أ)</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موقع الهتاف (خ ع ق، 211)</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سور و بوابة نبع جيحون (1999، خ ع ق، 33-34)</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نفق حزقيا و عمود وارن (خ ع ق، 31)</a:t>
            </a:r>
            <a:endParaRPr lang="en-US" sz="2800" dirty="0">
              <a:latin typeface="Arial"/>
              <a:ea typeface="+mn-ea"/>
              <a:cs typeface="Arial"/>
            </a:endParaRPr>
          </a:p>
        </p:txBody>
      </p:sp>
      <p:sp>
        <p:nvSpPr>
          <p:cNvPr id="144388" name="Text Box 4"/>
          <p:cNvSpPr txBox="1">
            <a:spLocks noChangeArrowheads="1"/>
          </p:cNvSpPr>
          <p:nvPr/>
        </p:nvSpPr>
        <p:spPr bwMode="auto">
          <a:xfrm>
            <a:off x="1219200" y="6400800"/>
            <a:ext cx="363855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dirty="0">
                <a:latin typeface="Arial"/>
                <a:ea typeface="+mn-ea"/>
                <a:cs typeface="Arial"/>
              </a:rPr>
              <a:t>رسم قبور بني حسن</a:t>
            </a:r>
            <a:endParaRPr lang="en-US" dirty="0">
              <a:latin typeface="Arial"/>
              <a:ea typeface="+mn-ea"/>
              <a:cs typeface="Arial"/>
            </a:endParaRP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تأكيد التاريخ الكتابي</a:t>
            </a:r>
            <a:endParaRPr lang="en-US" dirty="0">
              <a:ea typeface="+mj-ea"/>
              <a:cs typeface="+mj-cs"/>
            </a:endParaRPr>
          </a:p>
        </p:txBody>
      </p:sp>
      <p:sp>
        <p:nvSpPr>
          <p:cNvPr id="144391" name="Text Box 7"/>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206</a:t>
            </a:r>
            <a:endParaRPr lang="en-US" dirty="0">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algn="ctr" eaLnBrk="1" hangingPunct="1">
              <a:defRPr/>
            </a:pPr>
            <a:r>
              <a:rPr lang="ar-JO" sz="4000" dirty="0">
                <a:ea typeface="+mj-ea"/>
                <a:cs typeface="+mj-cs"/>
              </a:rPr>
              <a:t>نفق حزقيا</a:t>
            </a:r>
            <a:endParaRPr lang="en-US" sz="4000" dirty="0">
              <a:ea typeface="+mj-ea"/>
              <a:cs typeface="+mj-cs"/>
            </a:endParaRP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ar-JO" sz="4000" b="1" dirty="0">
                <a:ea typeface="+mj-ea"/>
                <a:cs typeface="+mj-cs"/>
              </a:rPr>
              <a:t>عمود وارن</a:t>
            </a:r>
            <a:endParaRPr lang="en-US" sz="4000" b="1" dirty="0">
              <a:ea typeface="+mj-ea"/>
              <a:cs typeface="+mj-cs"/>
            </a:endParaRP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7929586" y="152400"/>
            <a:ext cx="1138214"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ar-JO" b="1" dirty="0">
                <a:solidFill>
                  <a:schemeClr val="tx2"/>
                </a:solidFill>
                <a:latin typeface="Arial Narrow" charset="0"/>
              </a:rPr>
              <a:t>31-34</a:t>
            </a:r>
            <a:endParaRPr lang="en-US" sz="2800" dirty="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algn="ctr" eaLnBrk="1" hangingPunct="1">
              <a:defRPr/>
            </a:pPr>
            <a:r>
              <a:rPr lang="ar-JO" dirty="0">
                <a:latin typeface="Arial"/>
                <a:ea typeface="+mj-ea"/>
                <a:cs typeface="Arial"/>
              </a:rPr>
              <a:t>نقل الكتاب المقدس</a:t>
            </a:r>
            <a:endParaRPr lang="en-US" dirty="0">
              <a:latin typeface="Arial"/>
              <a:ea typeface="+mj-ea"/>
              <a:cs typeface="Arial"/>
            </a:endParaRPr>
          </a:p>
        </p:txBody>
      </p:sp>
      <p:sp>
        <p:nvSpPr>
          <p:cNvPr id="109571" name="Rectangle 3"/>
          <p:cNvSpPr>
            <a:spLocks noGrp="1" noChangeArrowheads="1"/>
          </p:cNvSpPr>
          <p:nvPr>
            <p:ph type="body" sz="half" idx="1"/>
          </p:nvPr>
        </p:nvSpPr>
        <p:spPr>
          <a:xfrm>
            <a:off x="611188" y="1816100"/>
            <a:ext cx="4960944" cy="533400"/>
          </a:xfrm>
        </p:spPr>
        <p:txBody>
          <a:bodyPr/>
          <a:lstStyle/>
          <a:p>
            <a:pPr algn="r" rtl="1" eaLnBrk="1" hangingPunct="1">
              <a:lnSpc>
                <a:spcPct val="90000"/>
              </a:lnSpc>
              <a:buFont typeface="Wingdings" pitchFamily="-111" charset="2"/>
              <a:buBlip>
                <a:blip r:embed="rId3"/>
              </a:buBlip>
              <a:defRPr/>
            </a:pPr>
            <a:r>
              <a:rPr lang="ar-JO" b="1" dirty="0">
                <a:effectLst>
                  <a:outerShdw blurRad="60325" dist="63500" dir="2700000" algn="tl" rotWithShape="0">
                    <a:srgbClr val="000000"/>
                  </a:outerShdw>
                </a:effectLst>
                <a:latin typeface="Arial"/>
                <a:ea typeface="+mn-ea"/>
                <a:cs typeface="Arial"/>
              </a:rPr>
              <a:t>مخطوطة أشعياء الماسورية</a:t>
            </a:r>
            <a:endParaRPr lang="en-US" b="1" dirty="0">
              <a:effectLst>
                <a:outerShdw blurRad="60325" dist="63500" dir="2700000" algn="tl" rotWithShape="0">
                  <a:srgbClr val="000000"/>
                </a:outerShdw>
              </a:effectLst>
              <a:latin typeface="Arial"/>
              <a:ea typeface="+mn-ea"/>
              <a:cs typeface="Arial"/>
            </a:endParaRP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1099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1000م</a:t>
            </a:r>
            <a:endParaRPr lang="en-US" sz="3600" b="1" dirty="0">
              <a:effectLst>
                <a:outerShdw blurRad="60325" dist="63500" dir="2700000" algn="tl" rotWithShape="0">
                  <a:srgbClr val="000000"/>
                </a:outerShdw>
              </a:effectLst>
              <a:latin typeface="Arial"/>
              <a:ea typeface="+mn-ea"/>
              <a:cs typeface="Arial"/>
            </a:endParaRPr>
          </a:p>
        </p:txBody>
      </p:sp>
      <p:sp>
        <p:nvSpPr>
          <p:cNvPr id="109587" name="Text Box 19"/>
          <p:cNvSpPr txBox="1">
            <a:spLocks noChangeArrowheads="1"/>
          </p:cNvSpPr>
          <p:nvPr/>
        </p:nvSpPr>
        <p:spPr bwMode="auto">
          <a:xfrm>
            <a:off x="609600" y="4445000"/>
            <a:ext cx="30337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200 ق.م</a:t>
            </a:r>
            <a:endParaRPr lang="en-US" sz="2800" b="1" dirty="0">
              <a:effectLst>
                <a:outerShdw blurRad="60325" dist="63500" dir="2700000" algn="tl" rotWithShape="0">
                  <a:srgbClr val="000000"/>
                </a:outerShdw>
              </a:effectLst>
              <a:latin typeface="Arial"/>
              <a:ea typeface="+mn-ea"/>
              <a:cs typeface="Arial"/>
            </a:endParaRPr>
          </a:p>
        </p:txBody>
      </p:sp>
      <p:sp>
        <p:nvSpPr>
          <p:cNvPr id="109588" name="Text Box 20"/>
          <p:cNvSpPr txBox="1">
            <a:spLocks noChangeArrowheads="1"/>
          </p:cNvSpPr>
          <p:nvPr/>
        </p:nvSpPr>
        <p:spPr bwMode="auto">
          <a:xfrm>
            <a:off x="4203700" y="3581400"/>
            <a:ext cx="1447800" cy="1384995"/>
          </a:xfrm>
          <a:prstGeom prst="rect">
            <a:avLst/>
          </a:prstGeom>
          <a:noFill/>
          <a:ln w="9525">
            <a:noFill/>
            <a:miter lim="800000"/>
            <a:headEnd/>
            <a:tailEnd/>
          </a:ln>
          <a:effectLst/>
        </p:spPr>
        <p:txBody>
          <a:bodyPr>
            <a:spAutoFit/>
          </a:bodyPr>
          <a:lstStyle/>
          <a:p>
            <a:pPr algn="ctr">
              <a:defRPr/>
            </a:pPr>
            <a:r>
              <a:rPr lang="ar-JO" sz="2800" b="1" dirty="0">
                <a:effectLst>
                  <a:outerShdw blurRad="60325" dist="63500" dir="2700000" algn="tl" rotWithShape="0">
                    <a:srgbClr val="000000"/>
                  </a:outerShdw>
                </a:effectLst>
                <a:latin typeface="Arial"/>
                <a:ea typeface="+mn-ea"/>
                <a:cs typeface="Arial"/>
              </a:rPr>
              <a:t>قبل</a:t>
            </a:r>
          </a:p>
          <a:p>
            <a:pPr algn="ctr">
              <a:defRPr/>
            </a:pPr>
            <a:r>
              <a:rPr lang="ar-JO" sz="2800" b="1" dirty="0">
                <a:effectLst>
                  <a:outerShdw blurRad="60325" dist="63500" dir="2700000" algn="tl" rotWithShape="0">
                    <a:srgbClr val="000000"/>
                  </a:outerShdw>
                </a:effectLst>
                <a:latin typeface="Arial"/>
                <a:ea typeface="+mn-ea"/>
                <a:cs typeface="Arial"/>
              </a:rPr>
              <a:t> 1200 سنة</a:t>
            </a:r>
            <a:endParaRPr lang="en-US" sz="2800" b="1" dirty="0">
              <a:effectLst>
                <a:outerShdw blurRad="60325" dist="63500" dir="2700000" algn="tl" rotWithShape="0">
                  <a:srgbClr val="000000"/>
                </a:outerShdw>
              </a:effectLst>
              <a:latin typeface="Arial"/>
              <a:ea typeface="+mn-ea"/>
              <a:cs typeface="Arial"/>
            </a:endParaRP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267332" cy="6096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200" b="1" dirty="0">
                <a:effectLst>
                  <a:outerShdw blurRad="60325" dist="63500" dir="2700000" algn="tl" rotWithShape="0">
                    <a:srgbClr val="000000"/>
                  </a:outerShdw>
                </a:effectLst>
                <a:latin typeface="Arial"/>
                <a:ea typeface="+mn-ea"/>
                <a:cs typeface="Arial"/>
              </a:rPr>
              <a:t>مخطوطة أشعياء البحر الميت</a:t>
            </a:r>
            <a:endParaRPr lang="en-US" sz="3200" b="1" dirty="0">
              <a:effectLst>
                <a:outerShdw blurRad="60325" dist="63500" dir="2700000" algn="tl" rotWithShape="0">
                  <a:srgbClr val="000000"/>
                </a:outerShdw>
              </a:effectLst>
              <a:latin typeface="Arial"/>
              <a:ea typeface="+mn-ea"/>
              <a:cs typeface="Arial"/>
            </a:endParaRP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algn="r" rtl="1" eaLnBrk="0" hangingPunct="0">
              <a:spcBef>
                <a:spcPct val="50000"/>
              </a:spcBef>
              <a:buFont typeface="Arial" pitchFamily="-105" charset="0"/>
              <a:buNone/>
              <a:defRPr/>
            </a:pPr>
            <a:r>
              <a:rPr lang="ar-JO" b="1" dirty="0">
                <a:solidFill>
                  <a:srgbClr val="FFFFFF"/>
                </a:solidFill>
                <a:latin typeface="Arial" pitchFamily="-105" charset="0"/>
              </a:rPr>
              <a:t>من بين 166 حرف عبري في أشعياء 53، فقط 17 حرف في مخطوطة البحر الميت تختلف عن النص الماسوري :</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10 حروف = اختلافات في </a:t>
            </a:r>
            <a:r>
              <a:rPr lang="ar-JO" b="1" dirty="0">
                <a:solidFill>
                  <a:srgbClr val="FFC000"/>
                </a:solidFill>
                <a:latin typeface="Arial" pitchFamily="-105" charset="0"/>
              </a:rPr>
              <a:t>التهجئة</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4 حروف = اختلافات </a:t>
            </a:r>
            <a:r>
              <a:rPr lang="ar-JO" b="1" dirty="0">
                <a:solidFill>
                  <a:srgbClr val="FFC000"/>
                </a:solidFill>
                <a:latin typeface="Arial" pitchFamily="-105" charset="0"/>
              </a:rPr>
              <a:t>أسلوبية</a:t>
            </a:r>
            <a:endParaRPr lang="en-US" b="1" u="sng" dirty="0">
              <a:solidFill>
                <a:srgbClr val="FFFFFF"/>
              </a:solidFill>
              <a:latin typeface="Arial" pitchFamily="-105" charset="0"/>
            </a:endParaRPr>
          </a:p>
          <a:p>
            <a:pPr algn="r" rtl="1" eaLnBrk="0" hangingPunct="0">
              <a:spcBef>
                <a:spcPct val="50000"/>
              </a:spcBef>
              <a:buFont typeface="Arial" pitchFamily="-105" charset="0"/>
              <a:buNone/>
              <a:defRPr/>
            </a:pPr>
            <a:r>
              <a:rPr lang="ar-JO" b="1" u="sng" dirty="0">
                <a:solidFill>
                  <a:srgbClr val="FFFFFF"/>
                </a:solidFill>
                <a:latin typeface="Arial" pitchFamily="-105" charset="0"/>
              </a:rPr>
              <a:t>3 حروف = </a:t>
            </a:r>
            <a:r>
              <a:rPr lang="ar-JO" b="1" u="sng" dirty="0">
                <a:solidFill>
                  <a:srgbClr val="FFC000"/>
                </a:solidFill>
                <a:latin typeface="Arial" pitchFamily="-105" charset="0"/>
              </a:rPr>
              <a:t>إضافة كلمة </a:t>
            </a:r>
            <a:r>
              <a:rPr lang="ar-JO" b="1" u="sng" dirty="0">
                <a:solidFill>
                  <a:srgbClr val="FFFFFF"/>
                </a:solidFill>
                <a:latin typeface="Arial" pitchFamily="-105" charset="0"/>
              </a:rPr>
              <a:t>نور (ع 11)</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17 حرف = لا تأثير على التعليم الكتابي</a:t>
            </a:r>
            <a:endParaRPr lang="en-US" b="1" dirty="0">
              <a:solidFill>
                <a:srgbClr val="FFFFFF"/>
              </a:solidFill>
              <a:latin typeface="Arial" pitchFamily="-105" charset="0"/>
            </a:endParaRP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ar-JO" sz="2000" b="1" dirty="0">
                <a:solidFill>
                  <a:srgbClr val="FFFFFF"/>
                </a:solidFill>
                <a:latin typeface="26" charset="0"/>
              </a:rPr>
              <a:t>غايسلر و نيكس، مقدمة العهد الجديد، 382</a:t>
            </a:r>
            <a:endParaRPr lang="en-US" sz="2000" b="1" dirty="0">
              <a:solidFill>
                <a:srgbClr val="FFFFFF"/>
              </a:solidFill>
              <a:latin typeface="26" charset="0"/>
            </a:endParaRPr>
          </a:p>
        </p:txBody>
      </p:sp>
      <p:pic>
        <p:nvPicPr>
          <p:cNvPr id="1559563" name="Picture 11"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ar-JO" sz="3200" dirty="0">
                <a:solidFill>
                  <a:schemeClr val="tx1"/>
                </a:solidFill>
                <a:latin typeface="Arial" charset="0"/>
                <a:ea typeface="ＭＳ Ｐゴシック" charset="0"/>
                <a:cs typeface="ＭＳ Ｐゴシック" charset="0"/>
              </a:rPr>
              <a:t>أشعياء : مخطوطة قمران       مقابل                الماسورية</a:t>
            </a:r>
            <a:endParaRPr lang="en-US" sz="2400" b="0" dirty="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980728"/>
            <a:ext cx="1255472"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1000م</a:t>
            </a:r>
            <a:endParaRPr lang="en-US" sz="3200" b="1" dirty="0">
              <a:solidFill>
                <a:srgbClr val="FFFFFF"/>
              </a:solidFill>
              <a:latin typeface="26" charset="0"/>
            </a:endParaRPr>
          </a:p>
        </p:txBody>
      </p:sp>
      <p:sp>
        <p:nvSpPr>
          <p:cNvPr id="1559566" name="Text Box 14"/>
          <p:cNvSpPr txBox="1">
            <a:spLocks noChangeArrowheads="1"/>
          </p:cNvSpPr>
          <p:nvPr/>
        </p:nvSpPr>
        <p:spPr bwMode="auto">
          <a:xfrm>
            <a:off x="5486400" y="980728"/>
            <a:ext cx="1475084"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200 ق.م</a:t>
            </a:r>
            <a:endParaRPr lang="en-US" sz="3200" b="1" dirty="0">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a:extLst>
              <a:ext uri="{28A0092B-C50C-407E-A947-70E740481C1C}">
                <a14:useLocalDpi xmlns:a14="http://schemas.microsoft.com/office/drawing/2010/main" val="0"/>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ar-JO" sz="4400" b="1" dirty="0">
                <a:solidFill>
                  <a:schemeClr val="bg1"/>
                </a:solidFill>
                <a:effectLst>
                  <a:glow rad="190500">
                    <a:schemeClr val="tx1"/>
                  </a:glow>
                </a:effectLst>
                <a:latin typeface="Arial Narrow" charset="0"/>
              </a:rPr>
              <a:t>تفسير أفضل للنص الكتابي</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358082" y="0"/>
            <a:ext cx="1785918" cy="52322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sz="2800" b="1" dirty="0">
                <a:solidFill>
                  <a:schemeClr val="bg1"/>
                </a:solidFill>
                <a:effectLst>
                  <a:outerShdw blurRad="38100" dist="38100" dir="2700000" algn="tl">
                    <a:srgbClr val="000000"/>
                  </a:outerShdw>
                </a:effectLst>
                <a:latin typeface="Arial" charset="0"/>
                <a:cs typeface="Arial" charset="0"/>
              </a:rPr>
              <a:t>208 (ب) 3</a:t>
            </a:r>
            <a:endParaRPr lang="en-US" sz="2800" dirty="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ar-JO" sz="3200" b="1" dirty="0">
                <a:solidFill>
                  <a:schemeClr val="bg1"/>
                </a:solidFill>
                <a:effectLst>
                  <a:glow rad="190500">
                    <a:schemeClr val="tx1"/>
                  </a:glow>
                </a:effectLst>
                <a:latin typeface="Arial"/>
                <a:ea typeface="+mn-ea"/>
                <a:cs typeface="Arial"/>
              </a:rPr>
              <a:t>حاصور</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algn="ctr" eaLnBrk="1" hangingPunct="1"/>
            <a:r>
              <a:rPr lang="ar-JO" b="1" dirty="0">
                <a:solidFill>
                  <a:srgbClr val="FFFFFF"/>
                </a:solidFill>
                <a:latin typeface="Arial Narrow" charset="0"/>
                <a:ea typeface="ＭＳ Ｐゴシック" charset="0"/>
                <a:cs typeface="ＭＳ Ｐゴシック" charset="0"/>
              </a:rPr>
              <a:t>قيمة علم الآثار الكتابي</a:t>
            </a:r>
            <a:endParaRPr lang="en-US" b="1" dirty="0">
              <a:solidFill>
                <a:srgbClr val="FFFFFF"/>
              </a:solidFill>
              <a:latin typeface="Arial Narrow" charset="0"/>
              <a:ea typeface="ＭＳ Ｐゴシック" charset="0"/>
              <a:cs typeface="ＭＳ Ｐゴシック" charset="0"/>
            </a:endParaRP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endParaRPr lang="en-US" sz="4400" dirty="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206-8</a:t>
            </a:r>
            <a:endParaRPr lang="en-US" sz="2800" dirty="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1" y="1828800"/>
            <a:ext cx="4672018" cy="4913313"/>
          </a:xfrm>
        </p:spPr>
        <p:txBody>
          <a:bodyPr/>
          <a:lstStyle/>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1. تأكيد التاريخ الكتابي </a:t>
            </a:r>
            <a:br>
              <a:rPr lang="en-US" sz="3600" b="1" dirty="0">
                <a:solidFill>
                  <a:srgbClr val="FFFFFF"/>
                </a:solidFill>
                <a:effectLst>
                  <a:outerShdw blurRad="50800" dist="63500" dir="2700000" algn="tl" rotWithShape="0">
                    <a:srgbClr val="000000"/>
                  </a:outerShdw>
                </a:effectLst>
                <a:ea typeface="+mn-ea"/>
                <a:cs typeface="+mn-cs"/>
              </a:rPr>
            </a:br>
            <a:r>
              <a:rPr lang="ar-JO" sz="3600" b="1" dirty="0">
                <a:solidFill>
                  <a:srgbClr val="FFFFFF"/>
                </a:solidFill>
                <a:effectLst>
                  <a:outerShdw blurRad="50800" dist="63500" dir="2700000" algn="tl" rotWithShape="0">
                    <a:srgbClr val="000000"/>
                  </a:outerShdw>
                </a:effectLst>
                <a:ea typeface="+mn-ea"/>
                <a:cs typeface="+mn-cs"/>
              </a:rPr>
              <a:t>(خ ع ق، 201-4)</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2. تأكيد دقة نقل النص الكتابي</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3</a:t>
            </a:r>
            <a:r>
              <a:rPr lang="ar-JO" sz="3600" b="1" dirty="0">
                <a:solidFill>
                  <a:srgbClr val="FFFFFF"/>
                </a:solidFill>
                <a:effectLst>
                  <a:outerShdw blurRad="50800" dist="63500" dir="2700000" algn="tl" rotWithShape="0">
                    <a:srgbClr val="000000"/>
                  </a:outerShdw>
                </a:effectLst>
                <a:ea typeface="+mn-ea"/>
                <a:cs typeface="+mn-cs"/>
              </a:rPr>
              <a:t>. البصيرة في تفسير الكتاب المقدس</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4</a:t>
            </a:r>
            <a:r>
              <a:rPr lang="ar-JO" sz="3600" b="1" dirty="0">
                <a:solidFill>
                  <a:srgbClr val="FFFFFF"/>
                </a:solidFill>
                <a:effectLst>
                  <a:outerShdw blurRad="50800" dist="63500" dir="2700000" algn="tl" rotWithShape="0">
                    <a:srgbClr val="000000"/>
                  </a:outerShdw>
                </a:effectLst>
                <a:ea typeface="+mn-ea"/>
                <a:cs typeface="+mn-cs"/>
              </a:rPr>
              <a:t>. مصدر فائدة لإسرائيل و جيرانها</a:t>
            </a:r>
            <a:endParaRPr lang="en-US" sz="3600" b="1" dirty="0">
              <a:solidFill>
                <a:srgbClr val="FFFFFF"/>
              </a:solidFill>
              <a:effectLst>
                <a:outerShdw blurRad="50800" dist="63500" dir="2700000" algn="tl" rotWithShape="0">
                  <a:srgbClr val="000000"/>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1. </a:t>
            </a:r>
            <a:r>
              <a:rPr lang="ar-JO" sz="3600" b="1" dirty="0">
                <a:solidFill>
                  <a:srgbClr val="FFFF00"/>
                </a:solidFill>
                <a:effectLst>
                  <a:outerShdw blurRad="50800" dist="63500" dir="2700000" algn="tl" rotWithShape="0">
                    <a:srgbClr val="000000"/>
                  </a:outerShdw>
                </a:effectLst>
                <a:ea typeface="+mn-ea"/>
                <a:cs typeface="+mn-cs"/>
              </a:rPr>
              <a:t>الأولوية</a:t>
            </a:r>
            <a:r>
              <a:rPr lang="ar-JO" sz="3600" b="1" dirty="0">
                <a:solidFill>
                  <a:srgbClr val="FFFFFF"/>
                </a:solidFill>
                <a:effectLst>
                  <a:outerShdw blurRad="50800" dist="63500" dir="2700000" algn="tl" rotWithShape="0">
                    <a:srgbClr val="000000"/>
                  </a:outerShdw>
                </a:effectLst>
                <a:ea typeface="+mn-ea"/>
                <a:cs typeface="+mn-cs"/>
              </a:rPr>
              <a:t> : هل سيقبل الشخص الكتاب المقدس أم علم الآثار أولاً ؟</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2. </a:t>
            </a:r>
            <a:r>
              <a:rPr lang="ar-JO" sz="3600" b="1" dirty="0">
                <a:solidFill>
                  <a:srgbClr val="FFFF00"/>
                </a:solidFill>
                <a:effectLst>
                  <a:outerShdw blurRad="50800" dist="63500" dir="2700000" algn="tl" rotWithShape="0">
                    <a:srgbClr val="000000"/>
                  </a:outerShdw>
                </a:effectLst>
                <a:ea typeface="+mn-ea"/>
                <a:cs typeface="+mn-cs"/>
              </a:rPr>
              <a:t>الذاتية</a:t>
            </a:r>
            <a:r>
              <a:rPr lang="ar-JO" sz="3600" b="1" dirty="0">
                <a:solidFill>
                  <a:srgbClr val="FFFFFF"/>
                </a:solidFill>
                <a:effectLst>
                  <a:outerShdw blurRad="50800" dist="63500" dir="2700000" algn="tl" rotWithShape="0">
                    <a:srgbClr val="000000"/>
                  </a:outerShdw>
                </a:effectLst>
                <a:ea typeface="+mn-ea"/>
                <a:cs typeface="+mn-cs"/>
              </a:rPr>
              <a:t> : الإنحياز يسبب مشكلة للمتحررين و المحافظين على السواء</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3. </a:t>
            </a:r>
            <a:r>
              <a:rPr lang="ar-JO" sz="3600" b="1" dirty="0">
                <a:solidFill>
                  <a:srgbClr val="FFFF00"/>
                </a:solidFill>
                <a:effectLst>
                  <a:outerShdw blurRad="50800" dist="63500" dir="2700000" algn="tl" rotWithShape="0">
                    <a:srgbClr val="000000"/>
                  </a:outerShdw>
                </a:effectLst>
                <a:ea typeface="+mn-ea"/>
                <a:cs typeface="+mn-cs"/>
              </a:rPr>
              <a:t>سجل غير مكتمل </a:t>
            </a:r>
            <a:r>
              <a:rPr lang="ar-JO" sz="3600" b="1" dirty="0">
                <a:solidFill>
                  <a:srgbClr val="FFFFFF"/>
                </a:solidFill>
                <a:effectLst>
                  <a:outerShdw blurRad="50800" dist="63500" dir="2700000" algn="tl" rotWithShape="0">
                    <a:srgbClr val="000000"/>
                  </a:outerShdw>
                </a:effectLst>
                <a:ea typeface="+mn-ea"/>
                <a:cs typeface="+mn-cs"/>
              </a:rPr>
              <a:t>: معظم الكتاب المقدس لا يمكن إثباته من خلال علم الآثار </a:t>
            </a:r>
            <a:endParaRPr lang="en-US" sz="3600" b="1" dirty="0">
              <a:solidFill>
                <a:srgbClr val="FFFFFF"/>
              </a:solidFill>
              <a:effectLst>
                <a:outerShdw blurRad="50800" dist="63500" dir="2700000" algn="tl" rotWithShape="0">
                  <a:srgbClr val="000000"/>
                </a:outerShdw>
              </a:effectLst>
              <a:ea typeface="+mn-ea"/>
              <a:cs typeface="+mn-cs"/>
            </a:endParaRP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E630C6E8-BD2A-0442-AF61-398197837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01" y="545069"/>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spid="_x0000_s141347" name="Photo Editor Photo" r:id="rId4" imgW="2743438" imgH="2324301" progId="">
                  <p:embed/>
                </p:oleObj>
              </mc:Choice>
              <mc:Fallback>
                <p:oleObj name="Photo Editor Photo" r:id="rId4" imgW="2743438" imgH="2324301" progId="">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Narrow" charset="0"/>
              </a:rPr>
              <a:t>الخروج يحدث بالإيمان</a:t>
            </a:r>
            <a:endParaRPr lang="en-US" altLang="zh-CN" b="1" dirty="0">
              <a:solidFill>
                <a:srgbClr val="000099"/>
              </a:solidFill>
              <a:latin typeface="Arial Narrow"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Narrow" charset="0"/>
              </a:rPr>
              <a:t>أعتقد أن لديك بعض المشاكل الإيمانية الجادة</a:t>
            </a:r>
            <a:endParaRPr lang="en-US" altLang="zh-CN" sz="3200" b="1" dirty="0">
              <a:solidFill>
                <a:srgbClr val="000099"/>
              </a:solidFill>
              <a:latin typeface="Arial Narrow" charset="0"/>
            </a:endParaRP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87424"/>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2947" name="Rectangle 3"/>
          <p:cNvSpPr>
            <a:spLocks noGrp="1" noChangeArrowheads="1"/>
          </p:cNvSpPr>
          <p:nvPr>
            <p:ph type="body" sz="half" idx="1"/>
          </p:nvPr>
        </p:nvSpPr>
        <p:spPr>
          <a:xfrm>
            <a:off x="381000" y="1405136"/>
            <a:ext cx="8763000" cy="4876800"/>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a typeface="+mn-ea"/>
              <a:cs typeface="+mn-cs"/>
            </a:endParaRPr>
          </a:p>
          <a:p>
            <a:pPr algn="r" rtl="1" eaLnBrk="1" hangingPunct="1">
              <a:defRPr/>
            </a:pPr>
            <a:r>
              <a:rPr lang="ar-JO" b="1" dirty="0">
                <a:solidFill>
                  <a:srgbClr val="FFFF00"/>
                </a:solidFill>
                <a:effectLst>
                  <a:outerShdw blurRad="38100" dist="38100" dir="2700000" algn="tl">
                    <a:srgbClr val="000000">
                      <a:alpha val="43137"/>
                    </a:srgbClr>
                  </a:outerShdw>
                </a:effectLst>
                <a:ea typeface="+mn-ea"/>
                <a:cs typeface="+mn-cs"/>
              </a:rPr>
              <a:t>التعقيد</a:t>
            </a:r>
            <a:r>
              <a:rPr lang="ar-JO" b="1" dirty="0">
                <a:effectLst>
                  <a:outerShdw blurRad="38100" dist="38100" dir="2700000" algn="tl">
                    <a:srgbClr val="000000">
                      <a:alpha val="43137"/>
                    </a:srgbClr>
                  </a:outerShdw>
                </a:effectLst>
                <a:ea typeface="+mn-ea"/>
                <a:cs typeface="+mn-cs"/>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9C3B4BC5-2DCC-C24D-B151-763D0BCF2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animEffect transition="in" filter="fade">
                                      <p:cBhvr>
                                        <p:cTn id="7" dur="100"/>
                                        <p:tgtEl>
                                          <p:spTgt spid="82947">
                                            <p:txEl>
                                              <p:pRg st="2" end="2"/>
                                            </p:txEl>
                                          </p:spTgt>
                                        </p:tgtEl>
                                      </p:cBhvr>
                                    </p:animEffect>
                                    <p:anim calcmode="lin" valueType="num">
                                      <p:cBhvr>
                                        <p:cTn id="8" dur="4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fade">
                                      <p:cBhvr>
                                        <p:cTn id="16" dur="100"/>
                                        <p:tgtEl>
                                          <p:spTgt spid="82947">
                                            <p:txEl>
                                              <p:pRg st="3" end="3"/>
                                            </p:txEl>
                                          </p:spTgt>
                                        </p:tgtEl>
                                      </p:cBhvr>
                                    </p:animEffect>
                                    <p:anim calcmode="lin" valueType="num">
                                      <p:cBhvr>
                                        <p:cTn id="17"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99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1784489"/>
            <a:ext cx="2819400" cy="707886"/>
          </a:xfrm>
          <a:ln w="12700" cap="sq">
            <a:headEnd type="none" w="sm" len="sm"/>
            <a:tailEnd type="none" w="sm" len="sm"/>
          </a:ln>
        </p:spPr>
        <p:txBody>
          <a:bodyPr>
            <a:spAutoFit/>
          </a:bodyPr>
          <a:lstStyle/>
          <a:p>
            <a:pPr algn="ctr">
              <a:defRPr/>
            </a:pPr>
            <a:r>
              <a:rPr lang="ar-JO" sz="4000" b="1" dirty="0">
                <a:solidFill>
                  <a:schemeClr val="tx1"/>
                </a:solidFill>
                <a:effectLst>
                  <a:outerShdw blurRad="38100" dist="38100" dir="2700000" algn="tl">
                    <a:srgbClr val="000000"/>
                  </a:outerShdw>
                </a:effectLst>
                <a:latin typeface="Arial"/>
                <a:ea typeface="ＭＳ Ｐゴシック" charset="0"/>
                <a:cs typeface="Arial"/>
              </a:rPr>
              <a:t>هيكل داجون</a:t>
            </a:r>
            <a:endParaRPr lang="en-US" sz="4000" b="1" dirty="0">
              <a:solidFill>
                <a:schemeClr val="tx1"/>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108547" name="Rectangle 3"/>
          <p:cNvSpPr>
            <a:spLocks noGrp="1" noChangeArrowheads="1"/>
          </p:cNvSpPr>
          <p:nvPr>
            <p:ph type="body" sz="half" idx="1"/>
          </p:nvPr>
        </p:nvSpPr>
        <p:spPr>
          <a:xfrm>
            <a:off x="381000" y="1055688"/>
            <a:ext cx="8763000" cy="5802312"/>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ndParaRPr>
          </a:p>
          <a:p>
            <a:pPr algn="r" rtl="1" eaLnBrk="1" hangingPunct="1">
              <a:defRPr/>
            </a:pPr>
            <a:r>
              <a:rPr lang="ar-JO" b="1" dirty="0">
                <a:solidFill>
                  <a:srgbClr val="FFFF00"/>
                </a:solidFill>
                <a:effectLst>
                  <a:outerShdw blurRad="38100" dist="38100" dir="2700000" algn="tl">
                    <a:srgbClr val="000000">
                      <a:alpha val="43137"/>
                    </a:srgbClr>
                  </a:outerShdw>
                </a:effectLst>
              </a:rPr>
              <a:t>التعقيد</a:t>
            </a:r>
            <a:r>
              <a:rPr lang="ar-JO" b="1" dirty="0">
                <a:effectLst>
                  <a:outerShdw blurRad="38100" dist="38100" dir="2700000" algn="tl">
                    <a:srgbClr val="000000">
                      <a:alpha val="43137"/>
                    </a:srgbClr>
                  </a:outerShdw>
                </a:effectLst>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b="1" dirty="0">
                <a:solidFill>
                  <a:srgbClr val="FFFF00"/>
                </a:solidFill>
                <a:effectLst>
                  <a:outerShdw blurRad="38100" dist="38100" dir="2700000" algn="tl">
                    <a:srgbClr val="000000">
                      <a:alpha val="43137"/>
                    </a:srgbClr>
                  </a:outerShdw>
                </a:effectLst>
                <a:ea typeface="+mn-ea"/>
                <a:cs typeface="+mn-cs"/>
              </a:rPr>
              <a:t>قيمة دفاعية محدودة </a:t>
            </a:r>
            <a:r>
              <a:rPr lang="ar-JO" b="1" dirty="0">
                <a:effectLst>
                  <a:outerShdw blurRad="38100" dist="38100" dir="2700000" algn="tl">
                    <a:srgbClr val="000000">
                      <a:alpha val="43137"/>
                    </a:srgbClr>
                  </a:outerShdw>
                </a:effectLst>
                <a:ea typeface="+mn-ea"/>
                <a:cs typeface="+mn-cs"/>
              </a:rPr>
              <a:t>: لا يمكنها إثبات وجود الله أو خلق الإيمان بالمسيح</a:t>
            </a:r>
            <a:endParaRPr lang="en-US" b="1" dirty="0">
              <a:effectLst>
                <a:outerShdw blurRad="38100" dist="38100" dir="2700000" algn="tl">
                  <a:srgbClr val="000000">
                    <a:alpha val="43137"/>
                  </a:srgbClr>
                </a:outerShdw>
              </a:effectLst>
              <a:ea typeface="+mn-ea"/>
              <a:cs typeface="+mn-cs"/>
            </a:endParaRP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42344" name="Picture 8" descr="Ancient Archaeologist Logo PNG | PNG Play">
            <a:extLst>
              <a:ext uri="{FF2B5EF4-FFF2-40B4-BE49-F238E27FC236}">
                <a16:creationId xmlns:a16="http://schemas.microsoft.com/office/drawing/2014/main" id="{4B1A04B2-EAA8-7F47-AFC5-310206E46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100"/>
                                        <p:tgtEl>
                                          <p:spTgt spid="108547">
                                            <p:txEl>
                                              <p:pRg st="0" end="0"/>
                                            </p:txEl>
                                          </p:spTgt>
                                        </p:tgtEl>
                                      </p:cBhvr>
                                    </p:animEffect>
                                    <p:anim calcmode="lin" valueType="num">
                                      <p:cBhvr>
                                        <p:cTn id="8" dur="4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fade">
                                      <p:cBhvr>
                                        <p:cTn id="16" dur="100"/>
                                        <p:tgtEl>
                                          <p:spTgt spid="108547">
                                            <p:txEl>
                                              <p:pRg st="1" end="1"/>
                                            </p:txEl>
                                          </p:spTgt>
                                        </p:tgtEl>
                                      </p:cBhvr>
                                    </p:animEffect>
                                    <p:anim calcmode="lin" valueType="num">
                                      <p:cBhvr>
                                        <p:cTn id="17" dur="4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8547">
                                            <p:txEl>
                                              <p:pRg st="2" end="2"/>
                                            </p:txEl>
                                          </p:spTgt>
                                        </p:tgtEl>
                                        <p:attrNameLst>
                                          <p:attrName>style.visibility</p:attrName>
                                        </p:attrNameLst>
                                      </p:cBhvr>
                                      <p:to>
                                        <p:strVal val="visible"/>
                                      </p:to>
                                    </p:set>
                                    <p:animEffect transition="in" filter="fade">
                                      <p:cBhvr>
                                        <p:cTn id="25" dur="100"/>
                                        <p:tgtEl>
                                          <p:spTgt spid="108547">
                                            <p:txEl>
                                              <p:pRg st="2" end="2"/>
                                            </p:txEl>
                                          </p:spTgt>
                                        </p:tgtEl>
                                      </p:cBhvr>
                                    </p:animEffect>
                                    <p:anim calcmode="lin" valueType="num">
                                      <p:cBhvr>
                                        <p:cTn id="26" dur="4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854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85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85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108547">
                                            <p:txEl>
                                              <p:pRg st="3" end="3"/>
                                            </p:txEl>
                                          </p:spTgt>
                                        </p:tgtEl>
                                        <p:attrNameLst>
                                          <p:attrName>style.visibility</p:attrName>
                                        </p:attrNameLst>
                                      </p:cBhvr>
                                      <p:to>
                                        <p:strVal val="visible"/>
                                      </p:to>
                                    </p:set>
                                    <p:animEffect transition="in" filter="fade">
                                      <p:cBhvr>
                                        <p:cTn id="34" dur="100"/>
                                        <p:tgtEl>
                                          <p:spTgt spid="108547">
                                            <p:txEl>
                                              <p:pRg st="3" end="3"/>
                                            </p:txEl>
                                          </p:spTgt>
                                        </p:tgtEl>
                                      </p:cBhvr>
                                    </p:animEffect>
                                    <p:anim calcmode="lin" valueType="num">
                                      <p:cBhvr>
                                        <p:cTn id="35" dur="4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854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85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85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108547">
                                            <p:txEl>
                                              <p:pRg st="4" end="4"/>
                                            </p:txEl>
                                          </p:spTgt>
                                        </p:tgtEl>
                                        <p:attrNameLst>
                                          <p:attrName>style.visibility</p:attrName>
                                        </p:attrNameLst>
                                      </p:cBhvr>
                                      <p:to>
                                        <p:strVal val="visible"/>
                                      </p:to>
                                    </p:set>
                                    <p:animEffect transition="in" filter="fade">
                                      <p:cBhvr>
                                        <p:cTn id="43" dur="100"/>
                                        <p:tgtEl>
                                          <p:spTgt spid="108547">
                                            <p:txEl>
                                              <p:pRg st="4" end="4"/>
                                            </p:txEl>
                                          </p:spTgt>
                                        </p:tgtEl>
                                      </p:cBhvr>
                                    </p:animEffect>
                                    <p:anim calcmode="lin" valueType="num">
                                      <p:cBhvr>
                                        <p:cTn id="44"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Ten Commandments has been a springtime TV staple since 1968, with good  reason - Vox">
            <a:extLst>
              <a:ext uri="{FF2B5EF4-FFF2-40B4-BE49-F238E27FC236}">
                <a16:creationId xmlns:a16="http://schemas.microsoft.com/office/drawing/2014/main" id="{CE741923-7619-5A4F-80E4-E23E94255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algn="r" eaLnBrk="1" hangingPunct="1">
              <a:defRPr/>
            </a:pPr>
            <a:r>
              <a:rPr lang="ar-JO" sz="4000" b="1" dirty="0">
                <a:ea typeface="+mj-ea"/>
                <a:cs typeface="+mj-cs"/>
              </a:rPr>
              <a:t>هل يستطيع علم الآثار أن يثبت استلام موسى للوصايا العشرة ؟</a:t>
            </a:r>
            <a:endParaRPr lang="en-US" sz="4000" b="1" dirty="0">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مستقبل علم الآثار الكتابي</a:t>
            </a:r>
            <a:endParaRPr lang="en-US" dirty="0">
              <a:ea typeface="+mj-ea"/>
              <a:cs typeface="+mj-cs"/>
            </a:endParaRPr>
          </a:p>
        </p:txBody>
      </p:sp>
      <p:sp>
        <p:nvSpPr>
          <p:cNvPr id="122883" name="Rectangle 3"/>
          <p:cNvSpPr>
            <a:spLocks noGrp="1" noChangeArrowheads="1"/>
          </p:cNvSpPr>
          <p:nvPr>
            <p:ph type="body" idx="1"/>
          </p:nvPr>
        </p:nvSpPr>
        <p:spPr>
          <a:xfrm>
            <a:off x="754063" y="1741488"/>
            <a:ext cx="4033837" cy="44958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تنقيب سور أورشليم الغربي</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علم الآثار لن ينتهي أبداً</a:t>
            </a:r>
            <a:endParaRPr lang="en-US" sz="3600" b="1" dirty="0">
              <a:effectLst>
                <a:outerShdw blurRad="38100" dist="38100" dir="2700000" algn="tl">
                  <a:srgbClr val="000000">
                    <a:alpha val="43137"/>
                  </a:srgbClr>
                </a:outerShdw>
              </a:effectLst>
              <a:ea typeface="+mn-ea"/>
              <a:cs typeface="+mn-cs"/>
            </a:endParaRP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ar-JO" i="1" dirty="0">
                <a:ea typeface="+mj-ea"/>
                <a:cs typeface="+mj-cs"/>
              </a:rPr>
              <a:t>علم الآثار الكتابي</a:t>
            </a:r>
            <a:endParaRPr lang="en-US" i="1" dirty="0">
              <a:ea typeface="+mj-ea"/>
              <a:cs typeface="+mj-cs"/>
            </a:endParaRP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dirty="0">
                <a:ea typeface="+mn-ea"/>
                <a:cs typeface="+mn-cs"/>
              </a:rPr>
              <a:t>مجلة علم الآثار الأكثر انتشاراً بدأت عام 1975</a:t>
            </a:r>
            <a:endParaRPr lang="en-US" dirty="0">
              <a:ea typeface="+mn-ea"/>
              <a:cs typeface="+mn-cs"/>
            </a:endParaRP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10 اكتشافات عظيمة</a:t>
            </a:r>
            <a:endParaRPr lang="en-US" dirty="0">
              <a:ea typeface="+mj-ea"/>
              <a:cs typeface="+mj-cs"/>
            </a:endParaRP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b="1" dirty="0">
                <a:ea typeface="+mn-ea"/>
                <a:cs typeface="+mn-cs"/>
              </a:rPr>
              <a:t>مقالة علم الآثار الكتابي لكاتبها مايكل د. كوجان تشير إلى أهم 10 قطع أثرية في كل الشرق الأوسط (أيار/حزيران 1995) </a:t>
            </a:r>
            <a:endParaRPr lang="en-US" b="1" dirty="0">
              <a:ea typeface="+mn-ea"/>
              <a:cs typeface="+mn-cs"/>
            </a:endParaRP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785794"/>
            <a:ext cx="3124200" cy="903306"/>
          </a:xfrm>
          <a:effectLst>
            <a:outerShdw blurRad="63500" dist="38099" dir="2700000" algn="ctr" rotWithShape="0">
              <a:schemeClr val="bg2">
                <a:alpha val="74998"/>
              </a:schemeClr>
            </a:outerShdw>
          </a:effectLst>
        </p:spPr>
        <p:txBody>
          <a:bodyPr/>
          <a:lstStyle/>
          <a:p>
            <a:pPr algn="r" eaLnBrk="1" hangingPunct="1">
              <a:defRPr/>
            </a:pPr>
            <a:br>
              <a:rPr lang="en-US" sz="3600" dirty="0">
                <a:ea typeface="+mj-ea"/>
                <a:cs typeface="+mj-cs"/>
              </a:rPr>
            </a:br>
            <a:r>
              <a:rPr lang="ar-JO" sz="3600" dirty="0">
                <a:ea typeface="+mj-ea"/>
                <a:cs typeface="+mj-cs"/>
              </a:rPr>
              <a:t>1. ملحمة جلجامش اللوح 11</a:t>
            </a:r>
            <a:endParaRPr lang="en-US" sz="3600" dirty="0">
              <a:ea typeface="+mj-ea"/>
              <a:cs typeface="+mj-cs"/>
            </a:endParaRPr>
          </a:p>
        </p:txBody>
      </p:sp>
      <p:sp>
        <p:nvSpPr>
          <p:cNvPr id="128003" name="Rectangle 3"/>
          <p:cNvSpPr>
            <a:spLocks noGrp="1" noChangeArrowheads="1"/>
          </p:cNvSpPr>
          <p:nvPr>
            <p:ph type="body" idx="1"/>
          </p:nvPr>
        </p:nvSpPr>
        <p:spPr>
          <a:xfrm>
            <a:off x="6072198" y="1981200"/>
            <a:ext cx="3071802" cy="38862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نينوى، العراق</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650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قصة الطوفان مشابهة للمذكور في تك 6-9</a:t>
            </a:r>
            <a:endParaRPr lang="en-US" sz="3600" b="1" dirty="0">
              <a:effectLst>
                <a:outerShdw blurRad="38100" dist="38100" dir="2700000" algn="tl">
                  <a:srgbClr val="000000">
                    <a:alpha val="43137"/>
                  </a:srgbClr>
                </a:outerShdw>
              </a:effectLst>
              <a:ea typeface="+mn-ea"/>
              <a:cs typeface="+mn-cs"/>
            </a:endParaRPr>
          </a:p>
        </p:txBody>
      </p:sp>
      <p:sp>
        <p:nvSpPr>
          <p:cNvPr id="128005" name="Text Box 5"/>
          <p:cNvSpPr txBox="1">
            <a:spLocks noChangeArrowheads="1"/>
          </p:cNvSpPr>
          <p:nvPr/>
        </p:nvSpPr>
        <p:spPr bwMode="auto">
          <a:xfrm>
            <a:off x="8388424"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algn="r" eaLnBrk="1" hangingPunct="1">
              <a:defRPr/>
            </a:pPr>
            <a:r>
              <a:rPr lang="ar-JO" dirty="0">
                <a:ea typeface="+mj-ea"/>
                <a:cs typeface="+mj-cs"/>
              </a:rPr>
              <a:t>2. جدارية بني حسن</a:t>
            </a:r>
            <a:endParaRPr lang="en-US" dirty="0">
              <a:ea typeface="+mj-ea"/>
              <a:cs typeface="+mj-cs"/>
            </a:endParaRPr>
          </a:p>
        </p:txBody>
      </p:sp>
      <p:sp>
        <p:nvSpPr>
          <p:cNvPr id="165893" name="Text Box 5"/>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219</a:t>
            </a:r>
            <a:endParaRPr lang="en-US" b="1" dirty="0">
              <a:latin typeface="Arial" panose="020B0604020202020204" pitchFamily="34" charset="0"/>
              <a:ea typeface="+mn-ea"/>
              <a:cs typeface="Arial" panose="020B0604020202020204" pitchFamily="34" charset="0"/>
            </a:endParaRPr>
          </a:p>
        </p:txBody>
      </p:sp>
      <p:sp>
        <p:nvSpPr>
          <p:cNvPr id="165894" name="Rectangle 6"/>
          <p:cNvSpPr>
            <a:spLocks noGrp="1" noChangeArrowheads="1"/>
          </p:cNvSpPr>
          <p:nvPr>
            <p:ph type="body" idx="1"/>
          </p:nvPr>
        </p:nvSpPr>
        <p:spPr>
          <a:xfrm>
            <a:off x="304800" y="990600"/>
            <a:ext cx="5838836" cy="2971800"/>
          </a:xfrm>
        </p:spPr>
        <p:txBody>
          <a:bodyPr/>
          <a:lstStyle/>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مصر</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1850 ق.م</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شواهد على تجارة بني إسرائيل في مصر</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قصة يوسف (تك 37-50)</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زوجة سليمان (1 مل9: 16) ، الخ</a:t>
            </a:r>
            <a:endParaRPr lang="en-US" sz="3200" b="1" dirty="0">
              <a:effectLst>
                <a:glow rad="279400">
                  <a:schemeClr val="bg2">
                    <a:alpha val="75000"/>
                  </a:schemeClr>
                </a:glow>
              </a:effectLst>
            </a:endParaRP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ar-JO" sz="2800" dirty="0"/>
              <a:t>يقود الموكب اثنان من المصريين (لا لحى)</a:t>
            </a:r>
            <a:endParaRPr lang="en-US" sz="2800" b="1" dirty="0">
              <a:latin typeface="Arial" pitchFamily="-111" charset="0"/>
              <a:ea typeface="+mn-ea"/>
              <a:cs typeface="+mn-cs"/>
            </a:endParaRPr>
          </a:p>
        </p:txBody>
      </p:sp>
      <p:sp>
        <p:nvSpPr>
          <p:cNvPr id="165897" name="Text Box 9"/>
          <p:cNvSpPr txBox="1">
            <a:spLocks noChangeArrowheads="1"/>
          </p:cNvSpPr>
          <p:nvPr/>
        </p:nvSpPr>
        <p:spPr bwMode="auto">
          <a:xfrm>
            <a:off x="1828800" y="3917950"/>
            <a:ext cx="35814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ar-JO" sz="2400" dirty="0"/>
              <a:t>يتبعه 8 أثرياء آسيويون و 4 نساء (لاحظ اللحى)</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3. مرتفع جيزر</a:t>
            </a:r>
            <a:endParaRPr lang="en-US" dirty="0">
              <a:ea typeface="+mj-ea"/>
              <a:cs typeface="+mj-cs"/>
            </a:endParaRP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buFont typeface="Wingdings" pitchFamily="-111" charset="2"/>
            </a:pPr>
            <a:r>
              <a:rPr lang="ar-JO" b="1" dirty="0">
                <a:effectLst>
                  <a:glow rad="279400">
                    <a:schemeClr val="bg2">
                      <a:alpha val="75000"/>
                    </a:schemeClr>
                  </a:glow>
                </a:effectLst>
                <a:ea typeface="+mn-ea"/>
                <a:cs typeface="+mn-cs"/>
              </a:rPr>
              <a:t>قرب تل أبيب، إسرائيل</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1600 ق.م</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إقامة عهد من خلال الحجارة</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يعقوب و لابان (تك 31: 43-54)</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تجديد العهد بقيادة يشوع (يش 24: 25-27)</a:t>
            </a:r>
            <a:endParaRPr lang="en-US" sz="3200" b="1" dirty="0">
              <a:effectLst>
                <a:glow rad="279400">
                  <a:schemeClr val="bg2">
                    <a:alpha val="75000"/>
                  </a:schemeClr>
                </a:glow>
              </a:effectLst>
            </a:endParaRPr>
          </a:p>
        </p:txBody>
      </p:sp>
      <p:sp>
        <p:nvSpPr>
          <p:cNvPr id="135172" name="Text Box 4"/>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220</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4. مقبض السكين</a:t>
            </a:r>
            <a:endParaRPr lang="en-US" dirty="0">
              <a:ea typeface="+mj-ea"/>
              <a:cs typeface="+mj-cs"/>
            </a:endParaRPr>
          </a:p>
        </p:txBody>
      </p:sp>
      <p:sp>
        <p:nvSpPr>
          <p:cNvPr id="136196"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221</a:t>
            </a:r>
            <a:endParaRPr lang="en-US" b="1" dirty="0">
              <a:latin typeface="Arial"/>
              <a:ea typeface="+mn-ea"/>
              <a:cs typeface="Arial"/>
            </a:endParaRPr>
          </a:p>
        </p:txBody>
      </p:sp>
      <p:sp>
        <p:nvSpPr>
          <p:cNvPr id="136195" name="Rectangle 3"/>
          <p:cNvSpPr>
            <a:spLocks noGrp="1" noChangeArrowheads="1"/>
          </p:cNvSpPr>
          <p:nvPr>
            <p:ph type="body" idx="1"/>
          </p:nvPr>
        </p:nvSpPr>
        <p:spPr>
          <a:xfrm>
            <a:off x="611188" y="1128713"/>
            <a:ext cx="8532812" cy="35560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مجدو، إسرائيل</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1250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يظهر السيطرة المصرية على مجدو بالإضافة إلى ترف البلاط الملكي الكنعاني على غرار سليمان (1 مل 6: 23-28، خر 25: 17-22)</a:t>
            </a:r>
            <a:endParaRPr lang="en-US" sz="3600" b="1" dirty="0">
              <a:effectLst>
                <a:outerShdw blurRad="38100" dist="38100" dir="2700000" algn="tl">
                  <a:srgbClr val="000000">
                    <a:alpha val="43137"/>
                  </a:srgbClr>
                </a:outerShdw>
              </a:effectLst>
              <a:ea typeface="+mn-ea"/>
              <a:cs typeface="+mn-cs"/>
            </a:endParaRPr>
          </a:p>
        </p:txBody>
      </p:sp>
      <p:pic>
        <p:nvPicPr>
          <p:cNvPr id="6" name="Picture 5">
            <a:extLst>
              <a:ext uri="{FF2B5EF4-FFF2-40B4-BE49-F238E27FC236}">
                <a16:creationId xmlns:a16="http://schemas.microsoft.com/office/drawing/2014/main" id="{5B637711-AE98-9346-825C-6F2815729A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3421"/>
          <a:stretch>
            <a:fillRect/>
          </a:stretch>
        </p:blipFill>
        <p:spPr bwMode="auto">
          <a:xfrm>
            <a:off x="-99625" y="4775721"/>
            <a:ext cx="9280137" cy="2325687"/>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5. قلادة آلهة الخصوبة</a:t>
            </a:r>
            <a:endParaRPr lang="en-US" sz="4000" dirty="0">
              <a:ea typeface="+mj-ea"/>
              <a:cs typeface="+mj-cs"/>
            </a:endParaRPr>
          </a:p>
        </p:txBody>
      </p:sp>
      <p:sp>
        <p:nvSpPr>
          <p:cNvPr id="164867" name="Text Box 4"/>
          <p:cNvSpPr txBox="1">
            <a:spLocks noChangeArrowheads="1"/>
          </p:cNvSpPr>
          <p:nvPr/>
        </p:nvSpPr>
        <p:spPr bwMode="auto">
          <a:xfrm>
            <a:off x="8388350" y="142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charset="0"/>
                <a:cs typeface="Arial" charset="0"/>
              </a:rPr>
              <a:t>222</a:t>
            </a:r>
            <a:endParaRPr lang="en-US" b="1" dirty="0">
              <a:solidFill>
                <a:schemeClr val="bg1"/>
              </a:solidFill>
              <a:latin typeface="Arial" charset="0"/>
              <a:cs typeface="Arial" charset="0"/>
            </a:endParaRPr>
          </a:p>
        </p:txBody>
      </p:sp>
      <p:sp>
        <p:nvSpPr>
          <p:cNvPr id="3" name="TextBox 2"/>
          <p:cNvSpPr txBox="1"/>
          <p:nvPr/>
        </p:nvSpPr>
        <p:spPr>
          <a:xfrm>
            <a:off x="611188" y="1125538"/>
            <a:ext cx="4537075" cy="3970318"/>
          </a:xfrm>
          <a:prstGeom prst="rect">
            <a:avLst/>
          </a:prstGeom>
          <a:noFill/>
        </p:spPr>
        <p:txBody>
          <a:bodyPr>
            <a:spAutoFit/>
          </a:bodyPr>
          <a:lstStyle/>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راس شمرا، سوريا (أوغاريت القديمة)</a:t>
            </a:r>
            <a:endParaRPr lang="en-US" sz="2800" b="1" dirty="0">
              <a:effectLst>
                <a:outerShdw blurRad="247650" dist="101600" dir="2700000" algn="tl" rotWithShape="0">
                  <a:srgbClr val="000000">
                    <a:alpha val="90000"/>
                  </a:srgbClr>
                </a:outerShdw>
              </a:effectLst>
              <a:latin typeface="Arial"/>
              <a:cs typeface="Arial"/>
            </a:endParaRP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1300 ق.م</a:t>
            </a: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يظهر الإكتشاف الأوغاريتي في عام 1928 ارتباطاً وثيقاً بالثقافات السامية الشمالية الغربية حيث أن عشتار آلهة القداسة التي تدعى ملكة السماء كانت تُعبد في إسرائيل (إر 18: 7، 44: 17-19)</a:t>
            </a:r>
            <a:endParaRPr lang="en-US" sz="2800" b="1" dirty="0">
              <a:effectLst>
                <a:outerShdw blurRad="247650" dist="101600" dir="2700000" algn="tl" rotWithShape="0">
                  <a:srgbClr val="000000">
                    <a:alpha val="9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6. بركة جبعون</a:t>
            </a:r>
            <a:endParaRPr lang="en-US" sz="4000" dirty="0">
              <a:ea typeface="+mj-ea"/>
              <a:cs typeface="+mj-cs"/>
            </a:endParaRPr>
          </a:p>
        </p:txBody>
      </p:sp>
      <p:sp>
        <p:nvSpPr>
          <p:cNvPr id="138243" name="Rectangle 1027"/>
          <p:cNvSpPr>
            <a:spLocks noGrp="1" noChangeArrowheads="1"/>
          </p:cNvSpPr>
          <p:nvPr>
            <p:ph type="body" idx="1"/>
          </p:nvPr>
        </p:nvSpPr>
        <p:spPr>
          <a:xfrm>
            <a:off x="5791200" y="1981200"/>
            <a:ext cx="3352800" cy="3108543"/>
          </a:xfrm>
        </p:spPr>
        <p:txBody>
          <a:bodyPr rtlCol="0">
            <a:spAutoFit/>
          </a:bodyPr>
          <a:lstStyle/>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 كم شمال أورشليم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1050 ق.م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البركة مذكورة في      2 صم 2: 13،          إر 41: 12</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تظهر الهندسة الجبعونية المتطورة</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38244" name="Text Box 1028"/>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223</a:t>
            </a:r>
            <a:endParaRPr lang="en-US" b="1" dirty="0">
              <a:latin typeface="Arial"/>
              <a:ea typeface="+mn-ea"/>
              <a:cs typeface="Arial"/>
            </a:endParaRPr>
          </a:p>
        </p:txBody>
      </p:sp>
      <p:pic>
        <p:nvPicPr>
          <p:cNvPr id="138245" name="Picture 1029"/>
          <p:cNvPicPr>
            <a:picLocks noChangeAspect="1" noChangeArrowheads="1"/>
          </p:cNvPicPr>
          <p:nvPr/>
        </p:nvPicPr>
        <p:blipFill>
          <a:blip r:embed="rId4"/>
          <a:srcRect l="36671" t="35074" b="11888"/>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224</a:t>
            </a:r>
            <a:endParaRPr lang="en-US" b="1" dirty="0">
              <a:latin typeface="Arial"/>
              <a:ea typeface="+mn-ea"/>
              <a:cs typeface="Arial"/>
            </a:endParaRP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7. مذبح بئر السبع</a:t>
            </a:r>
            <a:endParaRPr lang="en-US" dirty="0">
              <a:ea typeface="+mj-ea"/>
              <a:cs typeface="+mj-cs"/>
            </a:endParaRPr>
          </a:p>
        </p:txBody>
      </p:sp>
      <p:sp>
        <p:nvSpPr>
          <p:cNvPr id="139267" name="Rectangle 3"/>
          <p:cNvSpPr>
            <a:spLocks noGrp="1" noChangeArrowheads="1"/>
          </p:cNvSpPr>
          <p:nvPr>
            <p:ph type="body" idx="1"/>
          </p:nvPr>
        </p:nvSpPr>
        <p:spPr>
          <a:xfrm>
            <a:off x="0" y="2743200"/>
            <a:ext cx="7235825" cy="4114800"/>
          </a:xfrm>
        </p:spPr>
        <p:txBody>
          <a:bodyPr/>
          <a:lstStyle/>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قرب بئر السبع في إسرائيل القديمة أقصى الجنوب</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750 ق.م</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ضخم (63*63 بوصة) مع قرون (راجع خر 29: 12، 1 مل 1: 51، 2: 28)</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وثني من الحجارة المنحوتة ممنوع بحسب خر 20: 25</a:t>
            </a:r>
            <a:endParaRPr lang="en-US" sz="3600" b="1" dirty="0">
              <a:effectLst>
                <a:outerShdw blurRad="38100" dist="38100" dir="2700000" algn="tl">
                  <a:srgbClr val="000000">
                    <a:alpha val="43137"/>
                  </a:srgbClr>
                </a:outerShdw>
              </a:effectLst>
              <a:ea typeface="+mn-ea"/>
              <a:cs typeface="+mn-cs"/>
            </a:endParaRP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225</a:t>
            </a:r>
            <a:endParaRPr lang="en-US" b="1" dirty="0">
              <a:latin typeface="Arial"/>
              <a:ea typeface="+mn-ea"/>
              <a:cs typeface="Arial"/>
            </a:endParaRP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4810" y="609600"/>
            <a:ext cx="4929190" cy="1143000"/>
          </a:xfrm>
          <a:effectLst>
            <a:outerShdw blurRad="63500" dist="38099" dir="2700000" algn="ctr" rotWithShape="0">
              <a:schemeClr val="bg2">
                <a:alpha val="74998"/>
              </a:schemeClr>
            </a:outerShdw>
          </a:effectLst>
        </p:spPr>
        <p:txBody>
          <a:bodyPr/>
          <a:lstStyle/>
          <a:p>
            <a:pPr eaLnBrk="1" hangingPunct="1">
              <a:defRPr/>
            </a:pPr>
            <a:r>
              <a:rPr lang="ar-JO" sz="4000" dirty="0">
                <a:ea typeface="+mj-ea"/>
                <a:cs typeface="+mj-cs"/>
              </a:rPr>
              <a:t>8. تعويذة المخطوطة الفضية</a:t>
            </a:r>
            <a:endParaRPr lang="en-US" sz="4000" dirty="0">
              <a:ea typeface="+mj-ea"/>
              <a:cs typeface="+mj-cs"/>
            </a:endParaRPr>
          </a:p>
        </p:txBody>
      </p:sp>
      <p:sp>
        <p:nvSpPr>
          <p:cNvPr id="140291" name="Rectangle 3"/>
          <p:cNvSpPr>
            <a:spLocks noGrp="1" noChangeArrowheads="1"/>
          </p:cNvSpPr>
          <p:nvPr>
            <p:ph type="body" idx="1"/>
          </p:nvPr>
        </p:nvSpPr>
        <p:spPr>
          <a:xfrm>
            <a:off x="4724400" y="1981200"/>
            <a:ext cx="4095750" cy="1569660"/>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كتف هنوم قرب أورشليم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650-400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نقش أقدم لنص كتابي</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1550464"/>
            <a:ext cx="3886200" cy="37856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و كلم الرب موسى قائلاً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كلم هارون و بنيه قائلاً هكذا تباركون بني إسرائيل قائلين لهم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يباركك الرب و يحرسك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يضيء الرب بوجهه عليك و يرحمك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يرفع الرب وجهه عليك و يمنحك سلاماً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فيجعلون اسمي على بني إسرائيل و أنا اباركهم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(عد 6: 22-27)</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9. مسادة</a:t>
            </a:r>
            <a:endParaRPr lang="en-US" dirty="0">
              <a:ea typeface="+mj-ea"/>
              <a:cs typeface="+mj-cs"/>
            </a:endParaRPr>
          </a:p>
        </p:txBody>
      </p:sp>
      <p:sp>
        <p:nvSpPr>
          <p:cNvPr id="141315" name="Rectangle 3"/>
          <p:cNvSpPr>
            <a:spLocks noGrp="1" noChangeArrowheads="1"/>
          </p:cNvSpPr>
          <p:nvPr>
            <p:ph type="body" idx="1"/>
          </p:nvPr>
        </p:nvSpPr>
        <p:spPr>
          <a:xfrm>
            <a:off x="762000" y="1676400"/>
            <a:ext cx="3657600" cy="2554545"/>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الشاطئ الجنوبي الغربي للبحر الميت</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150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ربما تكون معقل داود (1 صم 22: 4-5)</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10. خارطة الفسيفساء</a:t>
            </a:r>
            <a:endParaRPr lang="en-US" sz="4000" dirty="0">
              <a:ea typeface="+mj-ea"/>
              <a:cs typeface="+mj-cs"/>
            </a:endParaRPr>
          </a:p>
        </p:txBody>
      </p:sp>
      <p:sp>
        <p:nvSpPr>
          <p:cNvPr id="142339" name="Rectangle 3"/>
          <p:cNvSpPr>
            <a:spLocks noGrp="1" noChangeArrowheads="1"/>
          </p:cNvSpPr>
          <p:nvPr>
            <p:ph type="body" idx="1"/>
          </p:nvPr>
        </p:nvSpPr>
        <p:spPr>
          <a:xfrm>
            <a:off x="3924300" y="1981200"/>
            <a:ext cx="3557588" cy="2308324"/>
          </a:xfrm>
        </p:spPr>
        <p:txBody>
          <a:bodyPr rtlCol="0">
            <a:spAutoFit/>
          </a:bodyPr>
          <a:lstStyle/>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مادبا، الأردن</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550م</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أكبر و أقدم خارطة لأورشليم مع كاردو</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2340" name="Text Box 4"/>
          <p:cNvSpPr txBox="1">
            <a:spLocks noChangeArrowheads="1"/>
          </p:cNvSpPr>
          <p:nvPr/>
        </p:nvSpPr>
        <p:spPr bwMode="auto">
          <a:xfrm>
            <a:off x="8459788" y="1905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2"/>
                </a:solidFill>
                <a:latin typeface="Arial"/>
                <a:ea typeface="+mn-ea"/>
                <a:cs typeface="Arial"/>
              </a:rPr>
              <a:t>227</a:t>
            </a:r>
            <a:endParaRPr lang="en-US" b="1" dirty="0">
              <a:solidFill>
                <a:schemeClr val="bg2"/>
              </a:solidFill>
              <a:latin typeface="Arial"/>
              <a:ea typeface="+mn-ea"/>
              <a:cs typeface="Arial"/>
            </a:endParaRPr>
          </a:p>
        </p:txBody>
      </p:sp>
      <p:pic>
        <p:nvPicPr>
          <p:cNvPr id="175109" name="Picture 6" descr="cardo"/>
          <p:cNvPicPr>
            <a:picLocks noChangeAspect="1" noChangeArrowheads="1"/>
          </p:cNvPicPr>
          <p:nvPr/>
        </p:nvPicPr>
        <p:blipFill>
          <a:blip r:embed="rId5">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دراسات نقدية في العهد الجديد</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98884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6910</TotalTime>
  <Words>1989</Words>
  <Application>Microsoft Macintosh PowerPoint</Application>
  <PresentationFormat>On-screen Show (4:3)</PresentationFormat>
  <Paragraphs>380</Paragraphs>
  <Slides>67</Slides>
  <Notes>60</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2</vt:i4>
      </vt:variant>
      <vt:variant>
        <vt:lpstr>Slide Titles</vt:lpstr>
      </vt:variant>
      <vt:variant>
        <vt:i4>67</vt:i4>
      </vt:variant>
    </vt:vector>
  </HeadingPairs>
  <TitlesOfParts>
    <vt:vector size="89" baseType="lpstr">
      <vt:lpstr>26</vt:lpstr>
      <vt:lpstr>Arial Bold</vt:lpstr>
      <vt:lpstr>BONES</vt:lpstr>
      <vt:lpstr>Arial</vt:lpstr>
      <vt:lpstr>Arial Narrow</vt:lpstr>
      <vt:lpstr>Calibri</vt:lpstr>
      <vt:lpstr>Garamond</vt:lpstr>
      <vt:lpstr>Monotype Sorts</vt:lpstr>
      <vt:lpstr>Papyrus</vt:lpstr>
      <vt:lpstr>Stencil</vt:lpstr>
      <vt:lpstr>Times</vt:lpstr>
      <vt:lpstr>Times New Roman</vt:lpstr>
      <vt:lpstr>Wingdings</vt:lpstr>
      <vt:lpstr>Topo</vt:lpstr>
      <vt:lpstr>Default Design</vt:lpstr>
      <vt:lpstr>1_Azure</vt:lpstr>
      <vt:lpstr>14 Literary 2 - Dead Sea Scrolls</vt:lpstr>
      <vt:lpstr>1_Default Design</vt:lpstr>
      <vt:lpstr>1_Orbit</vt:lpstr>
      <vt:lpstr>2_Orbit</vt:lpstr>
      <vt:lpstr>Document</vt:lpstr>
      <vt:lpstr>Photo Editor Photo</vt:lpstr>
      <vt:lpstr>علم الآثار الكتابي</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علم الآثار الكتابي</vt:lpstr>
      <vt:lpstr>اكتشاف حديث مهم (بار تشرين ثاني/كانون أول 02) </vt:lpstr>
      <vt:lpstr>صندوق عظام قيافا (BAR أيلول/تشرين 1 1992)</vt:lpstr>
      <vt:lpstr>ما هو علم الآثار ؟</vt:lpstr>
      <vt:lpstr>ما هو علم الآثار الكتابي ؟</vt:lpstr>
      <vt:lpstr>مصطلحات أثرية</vt:lpstr>
      <vt:lpstr>مصطلحات أثرية</vt:lpstr>
      <vt:lpstr>تاريخ علم الآثار الكتابي</vt:lpstr>
      <vt:lpstr>حجر رشيد</vt:lpstr>
      <vt:lpstr>حجر رشيد</vt:lpstr>
      <vt:lpstr>حجر رشيد</vt:lpstr>
      <vt:lpstr>الهيروغليفية</vt:lpstr>
      <vt:lpstr>أنواع الهيروغليفية</vt:lpstr>
      <vt:lpstr>كيف تم فك رموز الهيروغليفية</vt:lpstr>
      <vt:lpstr>الهيروغليفية و ما يشابهها من مخطوطات</vt:lpstr>
      <vt:lpstr>PowerPoint Presentation</vt:lpstr>
      <vt:lpstr>تاريخ علم الآثار الكتابي</vt:lpstr>
      <vt:lpstr>مواقع التنقيب</vt:lpstr>
      <vt:lpstr>الأساليب</vt:lpstr>
      <vt:lpstr>تحليل الفخار</vt:lpstr>
      <vt:lpstr>فخار فلسطيني</vt:lpstr>
      <vt:lpstr>اكتشاف أريحا القديمة</vt:lpstr>
      <vt:lpstr>قيمة علم الآثار الكتابي</vt:lpstr>
      <vt:lpstr>تأكيد التاريخ الكتابي</vt:lpstr>
      <vt:lpstr>تأكيد التاريخ الكتابي</vt:lpstr>
      <vt:lpstr>تأكيد التاريخ الكتابي</vt:lpstr>
      <vt:lpstr>نفق حزقيا</vt:lpstr>
      <vt:lpstr>عمود وارن</vt:lpstr>
      <vt:lpstr>نقل الكتاب المقدس</vt:lpstr>
      <vt:lpstr>أشعياء : مخطوطة قمران       مقابل                الماسورية</vt:lpstr>
      <vt:lpstr>Better Interpretation of Scripture</vt:lpstr>
      <vt:lpstr>قيمة علم الآثار الكتابي</vt:lpstr>
      <vt:lpstr>مخاطر علم الآثار الكتابي</vt:lpstr>
      <vt:lpstr>الخروج يحدث بالإيمان</vt:lpstr>
      <vt:lpstr>مخاطر علم الآثار الكتابي</vt:lpstr>
      <vt:lpstr>هيكل داجون</vt:lpstr>
      <vt:lpstr>مخاطر علم الآثار الكتابي</vt:lpstr>
      <vt:lpstr>هل يستطيع علم الآثار أن يثبت استلام موسى للوصايا العشرة ؟</vt:lpstr>
      <vt:lpstr>مستقبل علم الآثار الكتابي</vt:lpstr>
      <vt:lpstr>علم الآثار الكتابي</vt:lpstr>
      <vt:lpstr>10 اكتشافات عظيمة</vt:lpstr>
      <vt:lpstr> 1. ملحمة جلجامش اللوح 11</vt:lpstr>
      <vt:lpstr>2. جدارية بني حسن</vt:lpstr>
      <vt:lpstr>3. مرتفع جيزر</vt:lpstr>
      <vt:lpstr>4. مقبض السكين</vt:lpstr>
      <vt:lpstr>5. قلادة آلهة الخصوبة</vt:lpstr>
      <vt:lpstr>6. بركة جبعون</vt:lpstr>
      <vt:lpstr>7. مذبح بئر السبع</vt:lpstr>
      <vt:lpstr>8. تعويذة المخطوطة الفضية</vt:lpstr>
      <vt:lpstr>9. مسادة</vt:lpstr>
      <vt:lpstr>10. خارطة الفسيفساء</vt:lpstr>
      <vt:lpstr>دراسات نقدية في العهد الجديد •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255</cp:revision>
  <cp:lastPrinted>2009-04-22T19:24:48Z</cp:lastPrinted>
  <dcterms:created xsi:type="dcterms:W3CDTF">2002-10-30T04:11:34Z</dcterms:created>
  <dcterms:modified xsi:type="dcterms:W3CDTF">2021-10-28T18:44:59Z</dcterms:modified>
</cp:coreProperties>
</file>